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x="18288000" cy="10287000"/>
  <p:notesSz cx="6858000" cy="9144000"/>
  <p:embeddedFontLst>
    <p:embeddedFont>
      <p:font typeface="Bricolage Grotesque Semi-Bold" charset="1" panose="020B0605040402000204"/>
      <p:regular r:id="rId31"/>
    </p:embeddedFont>
    <p:embeddedFont>
      <p:font typeface="Bricolage Grotesque" charset="1" panose="020B0605040402000204"/>
      <p:regular r:id="rId32"/>
    </p:embeddedFont>
    <p:embeddedFont>
      <p:font typeface="Bricolage Grotesque Bold" charset="1" panose="020B0605040402000204"/>
      <p:regular r:id="rId33"/>
    </p:embeddedFont>
    <p:embeddedFont>
      <p:font typeface="HK Grotesk Bold" charset="1" panose="00000800000000000000"/>
      <p:regular r:id="rId34"/>
    </p:embeddedFont>
    <p:embeddedFont>
      <p:font typeface="HK Grotesk" charset="1" panose="00000500000000000000"/>
      <p:regular r:id="rId35"/>
    </p:embeddedFont>
    <p:embeddedFont>
      <p:font typeface="Open Sans Bold" charset="1" panose="020B0806030504020204"/>
      <p:regular r:id="rId45"/>
    </p:embeddedFont>
    <p:embeddedFont>
      <p:font typeface="Open Sans" charset="1" panose="020B0606030504020204"/>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notesMasters/notesMaster1.xml" Type="http://schemas.openxmlformats.org/officeDocument/2006/relationships/notesMaster"/><Relationship Id="rId37" Target="theme/theme2.xml" Type="http://schemas.openxmlformats.org/officeDocument/2006/relationships/theme"/><Relationship Id="rId38" Target="notesSlides/notesSlide1.xml" Type="http://schemas.openxmlformats.org/officeDocument/2006/relationships/notesSlide"/><Relationship Id="rId39" Target="notesSlides/notesSlide2.xml" Type="http://schemas.openxmlformats.org/officeDocument/2006/relationships/notesSlide"/><Relationship Id="rId4" Target="theme/theme1.xml" Type="http://schemas.openxmlformats.org/officeDocument/2006/relationships/theme"/><Relationship Id="rId40" Target="notesSlides/notesSlide3.xml" Type="http://schemas.openxmlformats.org/officeDocument/2006/relationships/notesSlide"/><Relationship Id="rId41" Target="notesSlides/notesSlide4.xml" Type="http://schemas.openxmlformats.org/officeDocument/2006/relationships/notesSlide"/><Relationship Id="rId42" Target="notesSlides/notesSlide5.xml" Type="http://schemas.openxmlformats.org/officeDocument/2006/relationships/notesSlide"/><Relationship Id="rId43" Target="notesSlides/notesSlide6.xml" Type="http://schemas.openxmlformats.org/officeDocument/2006/relationships/notesSlide"/><Relationship Id="rId44" Target="notesSlides/notesSlide7.xml" Type="http://schemas.openxmlformats.org/officeDocument/2006/relationships/notesSlide"/><Relationship Id="rId45" Target="fonts/font45.fntdata" Type="http://schemas.openxmlformats.org/officeDocument/2006/relationships/font"/><Relationship Id="rId46" Target="fonts/font46.fntdata" Type="http://schemas.openxmlformats.org/officeDocument/2006/relationships/font"/><Relationship Id="rId47" Target="notesSlides/notesSlide8.xml" Type="http://schemas.openxmlformats.org/officeDocument/2006/relationships/notesSlide"/><Relationship Id="rId48" Target="notesSlides/notesSlide9.xml" Type="http://schemas.openxmlformats.org/officeDocument/2006/relationships/notesSlide"/><Relationship Id="rId49" Target="notesSlides/notesSlide10.xml" Type="http://schemas.openxmlformats.org/officeDocument/2006/relationships/notesSlide"/><Relationship Id="rId5" Target="tableStyles.xml" Type="http://schemas.openxmlformats.org/officeDocument/2006/relationships/tableStyles"/><Relationship Id="rId50" Target="notesSlides/notesSlide11.xml" Type="http://schemas.openxmlformats.org/officeDocument/2006/relationships/notesSlide"/><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Violation 3: Several text fields (e.g., “City,” “Length",” “Upcoming Crawls”) and buttons use small font sizes and low-contrast light blue backgrounds</a:t>
            </a:r>
          </a:p>
          <a:p>
            <a:r>
              <a:rPr lang="en-US"/>
              <a:t/>
            </a:r>
          </a:p>
          <a:p>
            <a:r>
              <a:rPr lang="en-US"/>
              <a:t>Violation 22: The screen feels visually crowded, with large map pins, heavy blue crawl cards, and equal visual weight for all elements. The “Create Crawl” button blends with the crawl list instead of standing out.</a:t>
            </a:r>
          </a:p>
          <a:p>
            <a:r>
              <a:rPr lang="en-US"/>
              <a:t/>
            </a:r>
          </a:p>
          <a:p>
            <a:r>
              <a:rPr lang="en-US"/>
              <a:t>Violation 27: The “Add Crawlers” screen cuts off part of the interface at the bottom and does not allow scrolling, so users can’t see all recommended crawlers or the full “Add Crawlers” button.</a:t>
            </a:r>
          </a:p>
          <a:p>
            <a:r>
              <a:rPr lang="en-US"/>
              <a:t/>
            </a:r>
          </a:p>
          <a:p>
            <a:r>
              <a:rPr lang="en-US"/>
              <a:t>Violation 43: The app’s visual style (button sizes, text weights, icon alignment, and blue color tones) varies across screens.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Violation 2: There is no way to go back to the home screen after joining a Crawl.</a:t>
            </a:r>
          </a:p>
          <a:p>
            <a:r>
              <a:rPr lang="en-US"/>
              <a:t/>
            </a:r>
          </a:p>
          <a:p>
            <a:r>
              <a:rPr lang="en-US"/>
              <a:t>Violation 8: When you search for a person it shows up as a pop-up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Violation 13: By relying on the map visual to communicate where stores are, it is not super accesible</a:t>
            </a:r>
          </a:p>
          <a:p>
            <a:r>
              <a:rPr lang="en-US"/>
              <a:t/>
            </a:r>
          </a:p>
          <a:p>
            <a:r>
              <a:rPr lang="en-US"/>
              <a:t>Violation 34: The user has no way of searching for stores to add to their Crawl.</a:t>
            </a:r>
          </a:p>
          <a:p>
            <a:r>
              <a:rPr lang="en-US"/>
              <a:t/>
            </a:r>
          </a:p>
          <a:p>
            <a:r>
              <a:rPr lang="en-US"/>
              <a:t>Violation 8: When you search for a person it shows up as a pop-up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Violation 15: When pressing the “Invite” button on the “Invite Crawlers” screen, nothing changes to confirm that the invite was sent.</a:t>
            </a:r>
          </a:p>
          <a:p>
            <a:r>
              <a:rPr lang="en-US"/>
              <a:t/>
            </a:r>
          </a:p>
          <a:p>
            <a:r>
              <a:rPr lang="en-US"/>
              <a:t>Violation 12: None of the screens show the task you are currently 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Violation 11: No way to decline a friend request</a:t>
            </a:r>
          </a:p>
          <a:p>
            <a:r>
              <a:rPr lang="en-US"/>
              <a:t/>
            </a:r>
          </a:p>
          <a:p>
            <a:r>
              <a:rPr lang="en-US"/>
              <a:t>Violation 42: There is no way to cap the number of people attending a Crawl.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Violation 17: The Search Filter modal does not appear to have any way of adjusting the distance nor time of Crawls to filter by.</a:t>
            </a:r>
          </a:p>
          <a:p>
            <a:r>
              <a:rPr lang="en-US"/>
              <a:t/>
            </a:r>
          </a:p>
          <a:p>
            <a:r>
              <a:rPr lang="en-US"/>
              <a:t>Violation 23: The search filter modal does not appear to have any way of adding new stores to the filter.</a:t>
            </a:r>
          </a:p>
          <a:p>
            <a:r>
              <a:rPr lang="en-US"/>
              <a:t/>
            </a:r>
          </a:p>
          <a:p>
            <a:r>
              <a:rPr lang="en-US"/>
              <a:t>Vioaltion 24: There is no way to filter by start time.</a:t>
            </a:r>
          </a:p>
          <a:p>
            <a:r>
              <a:rPr lang="en-US"/>
              <a:t/>
            </a:r>
          </a:p>
          <a:p>
            <a:r>
              <a:rPr lang="en-US"/>
              <a:t>Violation 5: The user has no way of seeing who has joined the Crawl they created.</a:t>
            </a:r>
          </a:p>
          <a:p>
            <a:r>
              <a:rPr lang="en-US"/>
              <a:t/>
            </a:r>
          </a:p>
          <a:p>
            <a:r>
              <a:rPr lang="en-US"/>
              <a:t>Violation 7: There is no way to cancel a Crawl that the user has created.</a:t>
            </a:r>
          </a:p>
          <a:p>
            <a:r>
              <a:rPr lang="en-US"/>
              <a:t/>
            </a:r>
          </a:p>
          <a:p>
            <a:r>
              <a:rPr lang="en-US"/>
              <a:t>Violation 29: There is no way for users to remove Crawlers from their Crawl that may make them feel unsafe.</a:t>
            </a:r>
          </a:p>
          <a:p>
            <a:r>
              <a:rPr lang="en-US"/>
              <a:t/>
            </a:r>
          </a:p>
          <a:p>
            <a:r>
              <a:rPr lang="en-US"/>
              <a:t>Violation 33: There is no way for users to remove Crawlers from their Crawl that may make them feel unsafe.</a:t>
            </a:r>
          </a:p>
          <a:p>
            <a:r>
              <a:rPr lang="en-US"/>
              <a:t/>
            </a:r>
          </a:p>
          <a:p>
            <a:r>
              <a:rPr lang="en-US"/>
              <a:t>Violation 35: There is no way to edit the details of a Crawl after creating 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Violation 72: There is a lot of white space on the "Create Crawl" screen.</a:t>
            </a:r>
          </a:p>
          <a:p>
            <a:r>
              <a:rPr lang="en-US"/>
              <a:t/>
            </a:r>
          </a:p>
          <a:p>
            <a:r>
              <a:rPr lang="en-US"/>
              <a:t>Violation 68: it's not clear to click a pin on the map</a:t>
            </a:r>
          </a:p>
          <a:p>
            <a:r>
              <a:rPr lang="en-US"/>
              <a:t/>
            </a:r>
          </a:p>
          <a:p>
            <a:r>
              <a:rPr lang="en-US"/>
              <a:t>Violation 63: Some buttons use bold text while others use regular-weight text, creating inconsistent emphasis across screens.</a:t>
            </a:r>
          </a:p>
          <a:p>
            <a:r>
              <a:rPr lang="en-US"/>
              <a:t/>
            </a:r>
          </a:p>
          <a:p>
            <a:r>
              <a:rPr lang="en-US"/>
              <a:t>Violation 53: The screens are densely packed with similarly weighted text and buttons, making it difficult to identify the most important actions.</a:t>
            </a:r>
          </a:p>
          <a:p>
            <a:r>
              <a:rPr lang="en-US"/>
              <a:t/>
            </a:r>
          </a:p>
          <a:p>
            <a:r>
              <a:rPr lang="en-US"/>
              <a:t>Violation 52: Toggle isn't clear for public vs private crawl.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Violation 1: When going to find another Crawl to join then backing out to the home screen, the previously joined Crawl is gone.</a:t>
            </a:r>
          </a:p>
          <a:p>
            <a:r>
              <a:rPr lang="en-US"/>
              <a:t/>
            </a:r>
          </a:p>
          <a:p>
            <a:r>
              <a:rPr lang="en-US"/>
              <a:t>Violation 4: The location of the Crawl I created was set to Menlo Park. However, in the home screen, it says that the Crawl is in Redwood City.</a:t>
            </a:r>
          </a:p>
          <a:p>
            <a:r>
              <a:rPr lang="en-US"/>
              <a:t/>
            </a:r>
          </a:p>
          <a:p>
            <a:r>
              <a:rPr lang="en-US"/>
              <a:t>Violation 6: When going to create another Crawl then backing out to the home screen, the previously created Crawl is gone.</a:t>
            </a:r>
          </a:p>
          <a:p>
            <a:r>
              <a:rPr lang="en-US"/>
              <a:t/>
            </a:r>
          </a:p>
          <a:p>
            <a:r>
              <a:rPr lang="en-US"/>
              <a:t>Violation 9: Clicking on the past Crawl in Redwood City takes the user to the past Crawl for Palo Alto.</a:t>
            </a:r>
          </a:p>
          <a:p>
            <a:r>
              <a:rPr lang="en-US"/>
              <a:t/>
            </a:r>
          </a:p>
          <a:p>
            <a:r>
              <a:rPr lang="en-US"/>
              <a:t>Violation 14: Clicking on any friend request from Daniel pulls up info from a different Daniel, as evidenced by the different profile pictures.</a:t>
            </a:r>
          </a:p>
          <a:p>
            <a:r>
              <a:rPr lang="en-US"/>
              <a:t/>
            </a:r>
          </a:p>
          <a:p>
            <a:r>
              <a:rPr lang="en-US"/>
              <a:t>Violation 38: Clicking on Ashley's profile in a past crawl takes the user to Daniel's profile.</a:t>
            </a:r>
          </a:p>
          <a:p>
            <a:r>
              <a:rPr lang="en-US"/>
              <a:t/>
            </a:r>
          </a:p>
          <a:p>
            <a:r>
              <a:rPr lang="en-US"/>
              <a:t>Violation 10: Pressing the "Add Friend" button does not do anything.</a:t>
            </a:r>
          </a:p>
          <a:p>
            <a:r>
              <a:rPr lang="en-US"/>
              <a:t/>
            </a:r>
          </a:p>
          <a:p>
            <a:r>
              <a:rPr lang="en-US"/>
              <a:t>Violation 25: If a user enters an invalid filter (for example, leaving distance blank) and presses “Apply,” there’s no visible error or guidance.</a:t>
            </a:r>
          </a:p>
          <a:p>
            <a:r>
              <a:rPr lang="en-US"/>
              <a:t/>
            </a:r>
          </a:p>
          <a:p>
            <a:r>
              <a:rPr lang="en-US"/>
              <a:t>Violation 18: The map on the "Near You" screen shows an image of a map of a generic street layout, rather than showiong a real map.</a:t>
            </a:r>
          </a:p>
          <a:p>
            <a:r>
              <a:rPr lang="en-US"/>
              <a:t/>
            </a:r>
          </a:p>
          <a:p>
            <a:r>
              <a:rPr lang="en-US"/>
              <a:t>Violation 30: The map on the "Cool Crawl 7" screen is a generic placeholder image of a street layout.</a:t>
            </a:r>
          </a:p>
          <a:p>
            <a:r>
              <a:rPr lang="en-US"/>
              <a:t/>
            </a:r>
          </a:p>
          <a:p>
            <a:r>
              <a:rPr lang="en-US"/>
              <a:t>Violation 39: The chat layout is inconsistent with familiar messaging conventions. Messages appear in the same color and alignment for both users, so it’s unclear who sent which message.</a:t>
            </a:r>
          </a:p>
          <a:p>
            <a:r>
              <a:rPr lang="en-US"/>
              <a:t/>
            </a:r>
          </a:p>
          <a:p>
            <a:r>
              <a:rPr lang="en-US"/>
              <a:t>Violation 40: It is unclear how to send a message in the Messages screen.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Violation 19: The cards for the individual Crawls do not show how long the Crawls are.</a:t>
            </a:r>
          </a:p>
          <a:p>
            <a:r>
              <a:rPr lang="en-US"/>
              <a:t/>
            </a:r>
          </a:p>
          <a:p>
            <a:r>
              <a:rPr lang="en-US"/>
              <a:t>Violation 32: There is no way to specify Crawl duration.</a:t>
            </a:r>
          </a:p>
          <a:p>
            <a:r>
              <a:rPr lang="en-US"/>
              <a:t/>
            </a:r>
          </a:p>
          <a:p>
            <a:r>
              <a:rPr lang="en-US"/>
              <a:t>Violation 26: When empty, Upcoming Crawls section says to click "View Crawls" to find a Crawl. However, there is no "View Crawls" button.</a:t>
            </a:r>
          </a:p>
          <a:p>
            <a:r>
              <a:rPr lang="en-US"/>
              <a:t/>
            </a:r>
          </a:p>
          <a:p>
            <a:r>
              <a:rPr lang="en-US"/>
              <a:t>Violation 31: Button says "close" after you enter the amount of time you want to crawl for. and "add store."</a:t>
            </a:r>
          </a:p>
          <a:p>
            <a:r>
              <a:rPr lang="en-US"/>
              <a:t/>
            </a:r>
          </a:p>
          <a:p>
            <a:r>
              <a:rPr lang="en-US"/>
              <a:t>Violation 79: Once you join a crawl there is a lack of next steps or communication to make sure the crawl actually happens</a:t>
            </a:r>
          </a:p>
          <a:p>
            <a:r>
              <a:rPr lang="en-US"/>
              <a:t/>
            </a:r>
          </a:p>
          <a:p>
            <a:r>
              <a:rPr lang="en-US"/>
              <a:t>Violation 36: There is no feedback to let users know that a certain store is closed during their specified time when creating a Crawl.</a:t>
            </a:r>
          </a:p>
          <a:p>
            <a:r>
              <a:rPr lang="en-US"/>
              <a:t/>
            </a:r>
          </a:p>
          <a:p>
            <a:r>
              <a:rPr lang="en-US"/>
              <a:t>Violation 37: The reporting flow lacks contextual reassurance, such as empathy-driven language or links to community safety resources.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Violation 20: There is no way to cancel or back out of a Crawl after joining.</a:t>
            </a:r>
          </a:p>
          <a:p>
            <a:r>
              <a:rPr lang="en-US"/>
              <a:t/>
            </a:r>
          </a:p>
          <a:p>
            <a:r>
              <a:rPr lang="en-US"/>
              <a:t>Violation 21: In the screen where you are viewing the details of a crawl you want to join, it's unclear which store you start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Violation 16: Cannot see some users in a crawl.</a:t>
            </a:r>
          </a:p>
          <a:p>
            <a:r>
              <a:rPr lang="en-US"/>
              <a:t/>
            </a:r>
          </a:p>
          <a:p>
            <a:r>
              <a:rPr lang="en-US"/>
              <a:t>Violation 28: There is no progress indicator/header for your progress in creating a crawl</a:t>
            </a:r>
          </a:p>
          <a:p>
            <a:r>
              <a:rPr lang="en-US"/>
              <a:t/>
            </a:r>
          </a:p>
          <a:p>
            <a:r>
              <a:rPr lang="en-US"/>
              <a:t>Violation 41: There is no onboarding for the task flows.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jpeg" Type="http://schemas.openxmlformats.org/officeDocument/2006/relationships/image"/><Relationship Id="rId5" Target="../media/image8.jpeg" Type="http://schemas.openxmlformats.org/officeDocument/2006/relationships/image"/><Relationship Id="rId6" Target="../media/image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png" Type="http://schemas.openxmlformats.org/officeDocument/2006/relationships/image"/><Relationship Id="rId4" Target="../media/image14.sv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5.png" Type="http://schemas.openxmlformats.org/officeDocument/2006/relationships/image"/><Relationship Id="rId5" Target="../media/image1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8.png" Type="http://schemas.openxmlformats.org/officeDocument/2006/relationships/image"/><Relationship Id="rId4" Target="../media/image19.png" Type="http://schemas.openxmlformats.org/officeDocument/2006/relationships/image"/><Relationship Id="rId5" Target="../media/image20.png" Type="http://schemas.openxmlformats.org/officeDocument/2006/relationships/image"/><Relationship Id="rId6" Target="../media/image2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8.png" Type="http://schemas.openxmlformats.org/officeDocument/2006/relationships/image"/><Relationship Id="rId4" Target="../media/image2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23.png" Type="http://schemas.openxmlformats.org/officeDocument/2006/relationships/image"/><Relationship Id="rId4" Target="../media/image24.png" Type="http://schemas.openxmlformats.org/officeDocument/2006/relationships/image"/><Relationship Id="rId5" Target="../media/image25.png" Type="http://schemas.openxmlformats.org/officeDocument/2006/relationships/image"/><Relationship Id="rId6" Target="../media/image2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27.png" Type="http://schemas.openxmlformats.org/officeDocument/2006/relationships/image"/><Relationship Id="rId4" Target="../media/image28.png" Type="http://schemas.openxmlformats.org/officeDocument/2006/relationships/image"/><Relationship Id="rId5" Target="../media/image29.png" Type="http://schemas.openxmlformats.org/officeDocument/2006/relationships/image"/><Relationship Id="rId6" Target="../media/image30.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31.png" Type="http://schemas.openxmlformats.org/officeDocument/2006/relationships/image"/><Relationship Id="rId4" Target="../media/image32.png" Type="http://schemas.openxmlformats.org/officeDocument/2006/relationships/image"/><Relationship Id="rId5" Target="../media/image33.png" Type="http://schemas.openxmlformats.org/officeDocument/2006/relationships/image"/><Relationship Id="rId6" Target="../media/image3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35.png" Type="http://schemas.openxmlformats.org/officeDocument/2006/relationships/image"/><Relationship Id="rId4" Target="../media/image36.png" Type="http://schemas.openxmlformats.org/officeDocument/2006/relationships/image"/><Relationship Id="rId5" Target="../media/image37.png" Type="http://schemas.openxmlformats.org/officeDocument/2006/relationships/image"/><Relationship Id="rId6" Target="../media/image38.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39.png" Type="http://schemas.openxmlformats.org/officeDocument/2006/relationships/image"/><Relationship Id="rId4" Target="../media/image30.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0.png" Type="http://schemas.openxmlformats.org/officeDocument/2006/relationships/image"/><Relationship Id="rId3" Target="../media/image41.png" Type="http://schemas.openxmlformats.org/officeDocument/2006/relationships/image"/><Relationship Id="rId4" Target="../media/image42.png" Type="http://schemas.openxmlformats.org/officeDocument/2006/relationships/image"/><Relationship Id="rId5" Target="../media/image43.png" Type="http://schemas.openxmlformats.org/officeDocument/2006/relationships/image"/><Relationship Id="rId6" Target="../media/image44.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5.png" Type="http://schemas.openxmlformats.org/officeDocument/2006/relationships/image"/><Relationship Id="rId3" Target="../media/image18.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6.png" Type="http://schemas.openxmlformats.org/officeDocument/2006/relationships/image"/><Relationship Id="rId3" Target="../media/image4.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7.png" Type="http://schemas.openxmlformats.org/officeDocument/2006/relationships/image"/><Relationship Id="rId3" Target="../media/image48.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2A1A2F"/>
        </a:solidFill>
      </p:bgPr>
    </p:bg>
    <p:spTree>
      <p:nvGrpSpPr>
        <p:cNvPr id="1" name=""/>
        <p:cNvGrpSpPr/>
        <p:nvPr/>
      </p:nvGrpSpPr>
      <p:grpSpPr>
        <a:xfrm>
          <a:off x="0" y="0"/>
          <a:ext cx="0" cy="0"/>
          <a:chOff x="0" y="0"/>
          <a:chExt cx="0" cy="0"/>
        </a:xfrm>
      </p:grpSpPr>
      <p:grpSp>
        <p:nvGrpSpPr>
          <p:cNvPr name="Group 2" id="2"/>
          <p:cNvGrpSpPr/>
          <p:nvPr/>
        </p:nvGrpSpPr>
        <p:grpSpPr>
          <a:xfrm rot="0">
            <a:off x="11908135" y="666750"/>
            <a:ext cx="6586328" cy="8953500"/>
            <a:chOff x="0" y="0"/>
            <a:chExt cx="1020395" cy="1387131"/>
          </a:xfrm>
        </p:grpSpPr>
        <p:sp>
          <p:nvSpPr>
            <p:cNvPr name="Freeform 3" id="3"/>
            <p:cNvSpPr/>
            <p:nvPr/>
          </p:nvSpPr>
          <p:spPr>
            <a:xfrm flipH="false" flipV="false" rot="0">
              <a:off x="0" y="0"/>
              <a:ext cx="1020395" cy="1387131"/>
            </a:xfrm>
            <a:custGeom>
              <a:avLst/>
              <a:gdLst/>
              <a:ahLst/>
              <a:cxnLst/>
              <a:rect r="r" b="b" t="t" l="l"/>
              <a:pathLst>
                <a:path h="1387131" w="1020395">
                  <a:moveTo>
                    <a:pt x="23509" y="0"/>
                  </a:moveTo>
                  <a:lnTo>
                    <a:pt x="996886" y="0"/>
                  </a:lnTo>
                  <a:cubicBezTo>
                    <a:pt x="1003121" y="0"/>
                    <a:pt x="1009100" y="2477"/>
                    <a:pt x="1013509" y="6886"/>
                  </a:cubicBezTo>
                  <a:cubicBezTo>
                    <a:pt x="1017918" y="11294"/>
                    <a:pt x="1020395" y="17274"/>
                    <a:pt x="1020395" y="23509"/>
                  </a:cubicBezTo>
                  <a:lnTo>
                    <a:pt x="1020395" y="1363622"/>
                  </a:lnTo>
                  <a:cubicBezTo>
                    <a:pt x="1020395" y="1369857"/>
                    <a:pt x="1017918" y="1375837"/>
                    <a:pt x="1013509" y="1380246"/>
                  </a:cubicBezTo>
                  <a:cubicBezTo>
                    <a:pt x="1009100" y="1384655"/>
                    <a:pt x="1003121" y="1387131"/>
                    <a:pt x="996886" y="1387131"/>
                  </a:cubicBezTo>
                  <a:lnTo>
                    <a:pt x="23509" y="1387131"/>
                  </a:lnTo>
                  <a:cubicBezTo>
                    <a:pt x="10525" y="1387131"/>
                    <a:pt x="0" y="1376606"/>
                    <a:pt x="0" y="1363622"/>
                  </a:cubicBezTo>
                  <a:lnTo>
                    <a:pt x="0" y="23509"/>
                  </a:lnTo>
                  <a:cubicBezTo>
                    <a:pt x="0" y="17274"/>
                    <a:pt x="2477" y="11294"/>
                    <a:pt x="6886" y="6886"/>
                  </a:cubicBezTo>
                  <a:cubicBezTo>
                    <a:pt x="11294" y="2477"/>
                    <a:pt x="17274" y="0"/>
                    <a:pt x="23509" y="0"/>
                  </a:cubicBezTo>
                  <a:close/>
                </a:path>
              </a:pathLst>
            </a:custGeom>
            <a:blipFill>
              <a:blip r:embed="rId2"/>
              <a:stretch>
                <a:fillRect l="0" t="-5205" r="0" b="-5205"/>
              </a:stretch>
            </a:blipFill>
            <a:ln w="19050" cap="sq">
              <a:solidFill>
                <a:srgbClr val="FFFFFF"/>
              </a:solidFill>
              <a:prstDash val="solid"/>
              <a:miter/>
            </a:ln>
          </p:spPr>
        </p:sp>
      </p:grpSp>
      <p:grpSp>
        <p:nvGrpSpPr>
          <p:cNvPr name="Group 4" id="4"/>
          <p:cNvGrpSpPr/>
          <p:nvPr/>
        </p:nvGrpSpPr>
        <p:grpSpPr>
          <a:xfrm rot="0">
            <a:off x="15677043" y="6462606"/>
            <a:ext cx="3467057" cy="4305236"/>
            <a:chOff x="0" y="0"/>
            <a:chExt cx="4622743" cy="5740315"/>
          </a:xfrm>
        </p:grpSpPr>
        <p:sp>
          <p:nvSpPr>
            <p:cNvPr name="Freeform 5" id="5"/>
            <p:cNvSpPr/>
            <p:nvPr/>
          </p:nvSpPr>
          <p:spPr>
            <a:xfrm flipH="false" flipV="false" rot="-2700000">
              <a:off x="-124706" y="1478676"/>
              <a:ext cx="4872155" cy="1665391"/>
            </a:xfrm>
            <a:custGeom>
              <a:avLst/>
              <a:gdLst/>
              <a:ahLst/>
              <a:cxnLst/>
              <a:rect r="r" b="b" t="t" l="l"/>
              <a:pathLst>
                <a:path h="1665391" w="4872155">
                  <a:moveTo>
                    <a:pt x="0" y="0"/>
                  </a:moveTo>
                  <a:lnTo>
                    <a:pt x="4872155" y="0"/>
                  </a:lnTo>
                  <a:lnTo>
                    <a:pt x="4872155" y="1665391"/>
                  </a:lnTo>
                  <a:lnTo>
                    <a:pt x="0" y="166539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8100000">
              <a:off x="-106337" y="2577879"/>
              <a:ext cx="4835418" cy="1702128"/>
              <a:chOff x="0" y="0"/>
              <a:chExt cx="954623" cy="336039"/>
            </a:xfrm>
          </p:grpSpPr>
          <p:sp>
            <p:nvSpPr>
              <p:cNvPr name="Freeform 7" id="7"/>
              <p:cNvSpPr/>
              <p:nvPr/>
            </p:nvSpPr>
            <p:spPr>
              <a:xfrm flipH="false" flipV="false" rot="0">
                <a:off x="0" y="0"/>
                <a:ext cx="954623" cy="336039"/>
              </a:xfrm>
              <a:custGeom>
                <a:avLst/>
                <a:gdLst/>
                <a:ahLst/>
                <a:cxnLst/>
                <a:rect r="r" b="b" t="t" l="l"/>
                <a:pathLst>
                  <a:path h="336039" w="954623">
                    <a:moveTo>
                      <a:pt x="751423" y="0"/>
                    </a:moveTo>
                    <a:cubicBezTo>
                      <a:pt x="863647" y="0"/>
                      <a:pt x="954623" y="75225"/>
                      <a:pt x="954623" y="168020"/>
                    </a:cubicBezTo>
                    <a:cubicBezTo>
                      <a:pt x="954623" y="260814"/>
                      <a:pt x="863647" y="336039"/>
                      <a:pt x="751423" y="336039"/>
                    </a:cubicBezTo>
                    <a:lnTo>
                      <a:pt x="203200" y="336039"/>
                    </a:lnTo>
                    <a:cubicBezTo>
                      <a:pt x="90976" y="336039"/>
                      <a:pt x="0" y="260814"/>
                      <a:pt x="0" y="168020"/>
                    </a:cubicBezTo>
                    <a:cubicBezTo>
                      <a:pt x="0" y="75225"/>
                      <a:pt x="90976" y="0"/>
                      <a:pt x="203200" y="0"/>
                    </a:cubicBezTo>
                    <a:close/>
                  </a:path>
                </a:pathLst>
              </a:custGeom>
              <a:solidFill>
                <a:srgbClr val="E82AAE"/>
              </a:solidFill>
              <a:ln cap="sq">
                <a:noFill/>
                <a:prstDash val="solid"/>
                <a:miter/>
              </a:ln>
            </p:spPr>
          </p:sp>
          <p:sp>
            <p:nvSpPr>
              <p:cNvPr name="TextBox 8" id="8"/>
              <p:cNvSpPr txBox="true"/>
              <p:nvPr/>
            </p:nvSpPr>
            <p:spPr>
              <a:xfrm>
                <a:off x="0" y="-19050"/>
                <a:ext cx="954623" cy="355089"/>
              </a:xfrm>
              <a:prstGeom prst="rect">
                <a:avLst/>
              </a:prstGeom>
            </p:spPr>
            <p:txBody>
              <a:bodyPr anchor="ctr" rtlCol="false" tIns="18752" lIns="18752" bIns="18752" rIns="18752"/>
              <a:lstStyle/>
              <a:p>
                <a:pPr algn="ctr" marL="0" indent="0" lvl="0">
                  <a:lnSpc>
                    <a:spcPts val="755"/>
                  </a:lnSpc>
                  <a:spcBef>
                    <a:spcPct val="0"/>
                  </a:spcBef>
                </a:pPr>
              </a:p>
            </p:txBody>
          </p:sp>
        </p:grpSp>
      </p:grpSp>
      <p:sp>
        <p:nvSpPr>
          <p:cNvPr name="TextBox 9" id="9"/>
          <p:cNvSpPr txBox="true"/>
          <p:nvPr/>
        </p:nvSpPr>
        <p:spPr>
          <a:xfrm rot="0">
            <a:off x="666750" y="3201849"/>
            <a:ext cx="9921958" cy="5413376"/>
          </a:xfrm>
          <a:prstGeom prst="rect">
            <a:avLst/>
          </a:prstGeom>
        </p:spPr>
        <p:txBody>
          <a:bodyPr anchor="t" rtlCol="false" tIns="0" lIns="0" bIns="0" rIns="0">
            <a:spAutoFit/>
          </a:bodyPr>
          <a:lstStyle/>
          <a:p>
            <a:pPr algn="l" marL="0" indent="0" lvl="0">
              <a:lnSpc>
                <a:spcPts val="14000"/>
              </a:lnSpc>
              <a:spcBef>
                <a:spcPct val="0"/>
              </a:spcBef>
            </a:pPr>
            <a:r>
              <a:rPr lang="en-US" b="true" sz="14000" spc="-840" strike="noStrike" u="none">
                <a:solidFill>
                  <a:srgbClr val="E82AAE"/>
                </a:solidFill>
                <a:latin typeface="Bricolage Grotesque Semi-Bold"/>
                <a:ea typeface="Bricolage Grotesque Semi-Bold"/>
                <a:cs typeface="Bricolage Grotesque Semi-Bold"/>
                <a:sym typeface="Bricolage Grotesque Semi-Bold"/>
              </a:rPr>
              <a:t>ShopCrawl</a:t>
            </a:r>
            <a:r>
              <a:rPr lang="en-US" b="true" sz="14000" spc="-840" strike="noStrike" u="none">
                <a:solidFill>
                  <a:srgbClr val="FFFFFF"/>
                </a:solidFill>
                <a:latin typeface="Bricolage Grotesque Semi-Bold"/>
                <a:ea typeface="Bricolage Grotesque Semi-Bold"/>
                <a:cs typeface="Bricolage Grotesque Semi-Bold"/>
                <a:sym typeface="Bricolage Grotesque Semi-Bold"/>
              </a:rPr>
              <a:t> </a:t>
            </a:r>
          </a:p>
          <a:p>
            <a:pPr algn="l" marL="0" indent="0" lvl="0">
              <a:lnSpc>
                <a:spcPts val="14000"/>
              </a:lnSpc>
              <a:spcBef>
                <a:spcPct val="0"/>
              </a:spcBef>
            </a:pPr>
          </a:p>
          <a:p>
            <a:pPr algn="l" marL="0" indent="0" lvl="0">
              <a:lnSpc>
                <a:spcPts val="14000"/>
              </a:lnSpc>
              <a:spcBef>
                <a:spcPct val="0"/>
              </a:spcBef>
            </a:pPr>
          </a:p>
        </p:txBody>
      </p:sp>
      <p:sp>
        <p:nvSpPr>
          <p:cNvPr name="Freeform 10" id="10"/>
          <p:cNvSpPr/>
          <p:nvPr/>
        </p:nvSpPr>
        <p:spPr>
          <a:xfrm flipH="false" flipV="false" rot="0">
            <a:off x="9258071" y="2730215"/>
            <a:ext cx="2413285" cy="2413285"/>
          </a:xfrm>
          <a:custGeom>
            <a:avLst/>
            <a:gdLst/>
            <a:ahLst/>
            <a:cxnLst/>
            <a:rect r="r" b="b" t="t" l="l"/>
            <a:pathLst>
              <a:path h="2413285" w="2413285">
                <a:moveTo>
                  <a:pt x="0" y="0"/>
                </a:moveTo>
                <a:lnTo>
                  <a:pt x="2413286" y="0"/>
                </a:lnTo>
                <a:lnTo>
                  <a:pt x="2413286" y="2413285"/>
                </a:lnTo>
                <a:lnTo>
                  <a:pt x="0" y="2413285"/>
                </a:lnTo>
                <a:lnTo>
                  <a:pt x="0" y="0"/>
                </a:lnTo>
                <a:close/>
              </a:path>
            </a:pathLst>
          </a:custGeom>
          <a:blipFill>
            <a:blip r:embed="rId5"/>
            <a:stretch>
              <a:fillRect l="0" t="0" r="0" b="0"/>
            </a:stretch>
          </a:blipFill>
        </p:spPr>
      </p:sp>
      <p:sp>
        <p:nvSpPr>
          <p:cNvPr name="TextBox 11" id="11"/>
          <p:cNvSpPr txBox="true"/>
          <p:nvPr/>
        </p:nvSpPr>
        <p:spPr>
          <a:xfrm rot="0">
            <a:off x="666750" y="4231516"/>
            <a:ext cx="9456702" cy="3637918"/>
          </a:xfrm>
          <a:prstGeom prst="rect">
            <a:avLst/>
          </a:prstGeom>
        </p:spPr>
        <p:txBody>
          <a:bodyPr anchor="t" rtlCol="false" tIns="0" lIns="0" bIns="0" rIns="0">
            <a:spAutoFit/>
          </a:bodyPr>
          <a:lstStyle/>
          <a:p>
            <a:pPr algn="l" marL="0" indent="0" lvl="0">
              <a:lnSpc>
                <a:spcPts val="9200"/>
              </a:lnSpc>
              <a:spcBef>
                <a:spcPct val="0"/>
              </a:spcBef>
            </a:pPr>
          </a:p>
          <a:p>
            <a:pPr algn="l" marL="0" indent="0" lvl="0">
              <a:lnSpc>
                <a:spcPts val="9500"/>
              </a:lnSpc>
              <a:spcBef>
                <a:spcPct val="0"/>
              </a:spcBef>
            </a:pPr>
            <a:r>
              <a:rPr lang="en-US" b="true" sz="9500" spc="-570" strike="noStrike" u="none">
                <a:solidFill>
                  <a:srgbClr val="FFFFFF"/>
                </a:solidFill>
                <a:latin typeface="Bricolage Grotesque Semi-Bold"/>
                <a:ea typeface="Bricolage Grotesque Semi-Bold"/>
                <a:cs typeface="Bricolage Grotesque Semi-Bold"/>
                <a:sym typeface="Bricolage Grotesque Semi-Bold"/>
              </a:rPr>
              <a:t>Shop with friends.</a:t>
            </a:r>
          </a:p>
          <a:p>
            <a:pPr algn="l" marL="0" indent="0" lvl="0">
              <a:lnSpc>
                <a:spcPts val="9500"/>
              </a:lnSpc>
              <a:spcBef>
                <a:spcPct val="0"/>
              </a:spcBef>
            </a:pPr>
            <a:r>
              <a:rPr lang="en-US" b="true" sz="9500" spc="-570" strike="noStrike" u="none">
                <a:solidFill>
                  <a:srgbClr val="FFFFFF"/>
                </a:solidFill>
                <a:latin typeface="Bricolage Grotesque Semi-Bold"/>
                <a:ea typeface="Bricolage Grotesque Semi-Bold"/>
                <a:cs typeface="Bricolage Grotesque Semi-Bold"/>
                <a:sym typeface="Bricolage Grotesque Semi-Bold"/>
              </a:rPr>
              <a:t>Make it fun.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2A1A2F"/>
        </a:solidFill>
      </p:bgPr>
    </p:bg>
    <p:spTree>
      <p:nvGrpSpPr>
        <p:cNvPr id="1" name=""/>
        <p:cNvGrpSpPr/>
        <p:nvPr/>
      </p:nvGrpSpPr>
      <p:grpSpPr>
        <a:xfrm>
          <a:off x="0" y="0"/>
          <a:ext cx="0" cy="0"/>
          <a:chOff x="0" y="0"/>
          <a:chExt cx="0" cy="0"/>
        </a:xfrm>
      </p:grpSpPr>
      <p:sp>
        <p:nvSpPr>
          <p:cNvPr name="TextBox 2" id="2"/>
          <p:cNvSpPr txBox="true"/>
          <p:nvPr/>
        </p:nvSpPr>
        <p:spPr>
          <a:xfrm rot="0">
            <a:off x="3574445" y="1162050"/>
            <a:ext cx="11139110" cy="930275"/>
          </a:xfrm>
          <a:prstGeom prst="rect">
            <a:avLst/>
          </a:prstGeom>
        </p:spPr>
        <p:txBody>
          <a:bodyPr anchor="t" rtlCol="false" tIns="0" lIns="0" bIns="0" rIns="0">
            <a:spAutoFit/>
          </a:bodyPr>
          <a:lstStyle/>
          <a:p>
            <a:pPr algn="ctr" marL="0" indent="0" lvl="0">
              <a:lnSpc>
                <a:spcPts val="6999"/>
              </a:lnSpc>
              <a:spcBef>
                <a:spcPct val="0"/>
              </a:spcBef>
            </a:pPr>
            <a:r>
              <a:rPr lang="en-US" b="true" sz="6999" spc="-209" strike="noStrike" u="none">
                <a:solidFill>
                  <a:srgbClr val="FFFFFF"/>
                </a:solidFill>
                <a:latin typeface="Bricolage Grotesque Semi-Bold"/>
                <a:ea typeface="Bricolage Grotesque Semi-Bold"/>
                <a:cs typeface="Bricolage Grotesque Semi-Bold"/>
                <a:sym typeface="Bricolage Grotesque Semi-Bold"/>
              </a:rPr>
              <a:t>Meet the ShopCrawl Team</a:t>
            </a:r>
          </a:p>
        </p:txBody>
      </p:sp>
      <p:grpSp>
        <p:nvGrpSpPr>
          <p:cNvPr name="Group 3" id="3"/>
          <p:cNvGrpSpPr/>
          <p:nvPr/>
        </p:nvGrpSpPr>
        <p:grpSpPr>
          <a:xfrm rot="0">
            <a:off x="15525771" y="6733181"/>
            <a:ext cx="3467057" cy="4305236"/>
            <a:chOff x="0" y="0"/>
            <a:chExt cx="4622743" cy="5740315"/>
          </a:xfrm>
        </p:grpSpPr>
        <p:sp>
          <p:nvSpPr>
            <p:cNvPr name="Freeform 4" id="4"/>
            <p:cNvSpPr/>
            <p:nvPr/>
          </p:nvSpPr>
          <p:spPr>
            <a:xfrm flipH="false" flipV="false" rot="-2700000">
              <a:off x="-124706" y="1478676"/>
              <a:ext cx="4872155" cy="1665391"/>
            </a:xfrm>
            <a:custGeom>
              <a:avLst/>
              <a:gdLst/>
              <a:ahLst/>
              <a:cxnLst/>
              <a:rect r="r" b="b" t="t" l="l"/>
              <a:pathLst>
                <a:path h="1665391" w="4872155">
                  <a:moveTo>
                    <a:pt x="0" y="0"/>
                  </a:moveTo>
                  <a:lnTo>
                    <a:pt x="4872155" y="0"/>
                  </a:lnTo>
                  <a:lnTo>
                    <a:pt x="4872155" y="1665391"/>
                  </a:lnTo>
                  <a:lnTo>
                    <a:pt x="0" y="16653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8100000">
              <a:off x="-106337" y="2577879"/>
              <a:ext cx="4835418" cy="1702128"/>
              <a:chOff x="0" y="0"/>
              <a:chExt cx="954623" cy="336039"/>
            </a:xfrm>
          </p:grpSpPr>
          <p:sp>
            <p:nvSpPr>
              <p:cNvPr name="Freeform 6" id="6"/>
              <p:cNvSpPr/>
              <p:nvPr/>
            </p:nvSpPr>
            <p:spPr>
              <a:xfrm flipH="false" flipV="false" rot="0">
                <a:off x="0" y="0"/>
                <a:ext cx="954623" cy="336039"/>
              </a:xfrm>
              <a:custGeom>
                <a:avLst/>
                <a:gdLst/>
                <a:ahLst/>
                <a:cxnLst/>
                <a:rect r="r" b="b" t="t" l="l"/>
                <a:pathLst>
                  <a:path h="336039" w="954623">
                    <a:moveTo>
                      <a:pt x="751423" y="0"/>
                    </a:moveTo>
                    <a:cubicBezTo>
                      <a:pt x="863647" y="0"/>
                      <a:pt x="954623" y="75225"/>
                      <a:pt x="954623" y="168020"/>
                    </a:cubicBezTo>
                    <a:cubicBezTo>
                      <a:pt x="954623" y="260814"/>
                      <a:pt x="863647" y="336039"/>
                      <a:pt x="751423" y="336039"/>
                    </a:cubicBezTo>
                    <a:lnTo>
                      <a:pt x="203200" y="336039"/>
                    </a:lnTo>
                    <a:cubicBezTo>
                      <a:pt x="90976" y="336039"/>
                      <a:pt x="0" y="260814"/>
                      <a:pt x="0" y="168020"/>
                    </a:cubicBezTo>
                    <a:cubicBezTo>
                      <a:pt x="0" y="75225"/>
                      <a:pt x="90976" y="0"/>
                      <a:pt x="203200" y="0"/>
                    </a:cubicBezTo>
                    <a:close/>
                  </a:path>
                </a:pathLst>
              </a:custGeom>
              <a:solidFill>
                <a:srgbClr val="4B4CFF"/>
              </a:solidFill>
              <a:ln cap="sq">
                <a:noFill/>
                <a:prstDash val="solid"/>
                <a:miter/>
              </a:ln>
            </p:spPr>
          </p:sp>
          <p:sp>
            <p:nvSpPr>
              <p:cNvPr name="TextBox 7" id="7"/>
              <p:cNvSpPr txBox="true"/>
              <p:nvPr/>
            </p:nvSpPr>
            <p:spPr>
              <a:xfrm>
                <a:off x="0" y="-19050"/>
                <a:ext cx="954623" cy="355089"/>
              </a:xfrm>
              <a:prstGeom prst="rect">
                <a:avLst/>
              </a:prstGeom>
            </p:spPr>
            <p:txBody>
              <a:bodyPr anchor="ctr" rtlCol="false" tIns="18752" lIns="18752" bIns="18752" rIns="18752"/>
              <a:lstStyle/>
              <a:p>
                <a:pPr algn="ctr" marL="0" indent="0" lvl="0">
                  <a:lnSpc>
                    <a:spcPts val="755"/>
                  </a:lnSpc>
                  <a:spcBef>
                    <a:spcPct val="0"/>
                  </a:spcBef>
                </a:pPr>
              </a:p>
            </p:txBody>
          </p:sp>
        </p:grpSp>
      </p:grpSp>
      <p:sp>
        <p:nvSpPr>
          <p:cNvPr name="AutoShape 8" id="8"/>
          <p:cNvSpPr/>
          <p:nvPr/>
        </p:nvSpPr>
        <p:spPr>
          <a:xfrm flipV="true">
            <a:off x="4788160" y="4466305"/>
            <a:ext cx="7820114" cy="16370"/>
          </a:xfrm>
          <a:prstGeom prst="line">
            <a:avLst/>
          </a:prstGeom>
          <a:ln cap="flat" w="38100">
            <a:solidFill>
              <a:srgbClr val="E82AAE"/>
            </a:solidFill>
            <a:prstDash val="sysDash"/>
            <a:headEnd type="none" len="sm" w="sm"/>
            <a:tailEnd type="none" len="sm" w="sm"/>
          </a:ln>
        </p:spPr>
      </p:sp>
      <p:grpSp>
        <p:nvGrpSpPr>
          <p:cNvPr name="Group 9" id="9"/>
          <p:cNvGrpSpPr/>
          <p:nvPr/>
        </p:nvGrpSpPr>
        <p:grpSpPr>
          <a:xfrm rot="0">
            <a:off x="3176238" y="6021964"/>
            <a:ext cx="2764792" cy="1284890"/>
            <a:chOff x="0" y="0"/>
            <a:chExt cx="728176" cy="338407"/>
          </a:xfrm>
        </p:grpSpPr>
        <p:sp>
          <p:nvSpPr>
            <p:cNvPr name="Freeform 10" id="10"/>
            <p:cNvSpPr/>
            <p:nvPr/>
          </p:nvSpPr>
          <p:spPr>
            <a:xfrm flipH="false" flipV="false" rot="0">
              <a:off x="0" y="0"/>
              <a:ext cx="728176" cy="338407"/>
            </a:xfrm>
            <a:custGeom>
              <a:avLst/>
              <a:gdLst/>
              <a:ahLst/>
              <a:cxnLst/>
              <a:rect r="r" b="b" t="t" l="l"/>
              <a:pathLst>
                <a:path h="338407" w="728176">
                  <a:moveTo>
                    <a:pt x="81205" y="0"/>
                  </a:moveTo>
                  <a:lnTo>
                    <a:pt x="646970" y="0"/>
                  </a:lnTo>
                  <a:cubicBezTo>
                    <a:pt x="668507" y="0"/>
                    <a:pt x="689162" y="8556"/>
                    <a:pt x="704391" y="23784"/>
                  </a:cubicBezTo>
                  <a:cubicBezTo>
                    <a:pt x="719620" y="39013"/>
                    <a:pt x="728176" y="59668"/>
                    <a:pt x="728176" y="81205"/>
                  </a:cubicBezTo>
                  <a:lnTo>
                    <a:pt x="728176" y="257202"/>
                  </a:lnTo>
                  <a:cubicBezTo>
                    <a:pt x="728176" y="302051"/>
                    <a:pt x="691819" y="338407"/>
                    <a:pt x="646970" y="338407"/>
                  </a:cubicBezTo>
                  <a:lnTo>
                    <a:pt x="81205" y="338407"/>
                  </a:lnTo>
                  <a:cubicBezTo>
                    <a:pt x="59668" y="338407"/>
                    <a:pt x="39013" y="329852"/>
                    <a:pt x="23784" y="314623"/>
                  </a:cubicBezTo>
                  <a:cubicBezTo>
                    <a:pt x="8556" y="299394"/>
                    <a:pt x="0" y="278739"/>
                    <a:pt x="0" y="257202"/>
                  </a:cubicBezTo>
                  <a:lnTo>
                    <a:pt x="0" y="81205"/>
                  </a:lnTo>
                  <a:cubicBezTo>
                    <a:pt x="0" y="36357"/>
                    <a:pt x="36357" y="0"/>
                    <a:pt x="81205" y="0"/>
                  </a:cubicBezTo>
                  <a:close/>
                </a:path>
              </a:pathLst>
            </a:custGeom>
            <a:solidFill>
              <a:srgbClr val="4B4CFF"/>
            </a:solidFill>
            <a:ln cap="rnd">
              <a:noFill/>
              <a:prstDash val="dash"/>
              <a:round/>
            </a:ln>
          </p:spPr>
        </p:sp>
        <p:sp>
          <p:nvSpPr>
            <p:cNvPr name="TextBox 11" id="11"/>
            <p:cNvSpPr txBox="true"/>
            <p:nvPr/>
          </p:nvSpPr>
          <p:spPr>
            <a:xfrm>
              <a:off x="0" y="-66675"/>
              <a:ext cx="728176" cy="405082"/>
            </a:xfrm>
            <a:prstGeom prst="rect">
              <a:avLst/>
            </a:prstGeom>
          </p:spPr>
          <p:txBody>
            <a:bodyPr anchor="ctr" rtlCol="false" tIns="50800" lIns="50800" bIns="50800" rIns="50800"/>
            <a:lstStyle/>
            <a:p>
              <a:pPr algn="ctr">
                <a:lnSpc>
                  <a:spcPts val="4480"/>
                </a:lnSpc>
              </a:pPr>
              <a:r>
                <a:rPr lang="en-US" sz="3200" spc="284">
                  <a:solidFill>
                    <a:srgbClr val="FFFFFF"/>
                  </a:solidFill>
                  <a:latin typeface="Bricolage Grotesque"/>
                  <a:ea typeface="Bricolage Grotesque"/>
                  <a:cs typeface="Bricolage Grotesque"/>
                  <a:sym typeface="Bricolage Grotesque"/>
                </a:rPr>
                <a:t>Anthony</a:t>
              </a:r>
            </a:p>
          </p:txBody>
        </p:sp>
      </p:grpSp>
      <p:grpSp>
        <p:nvGrpSpPr>
          <p:cNvPr name="Group 12" id="12"/>
          <p:cNvGrpSpPr/>
          <p:nvPr/>
        </p:nvGrpSpPr>
        <p:grpSpPr>
          <a:xfrm rot="0">
            <a:off x="7987659" y="6024882"/>
            <a:ext cx="2764792" cy="1284890"/>
            <a:chOff x="0" y="0"/>
            <a:chExt cx="728176" cy="338407"/>
          </a:xfrm>
        </p:grpSpPr>
        <p:sp>
          <p:nvSpPr>
            <p:cNvPr name="Freeform 13" id="13"/>
            <p:cNvSpPr/>
            <p:nvPr/>
          </p:nvSpPr>
          <p:spPr>
            <a:xfrm flipH="false" flipV="false" rot="0">
              <a:off x="0" y="0"/>
              <a:ext cx="728176" cy="338407"/>
            </a:xfrm>
            <a:custGeom>
              <a:avLst/>
              <a:gdLst/>
              <a:ahLst/>
              <a:cxnLst/>
              <a:rect r="r" b="b" t="t" l="l"/>
              <a:pathLst>
                <a:path h="338407" w="728176">
                  <a:moveTo>
                    <a:pt x="81205" y="0"/>
                  </a:moveTo>
                  <a:lnTo>
                    <a:pt x="646970" y="0"/>
                  </a:lnTo>
                  <a:cubicBezTo>
                    <a:pt x="668507" y="0"/>
                    <a:pt x="689162" y="8556"/>
                    <a:pt x="704391" y="23784"/>
                  </a:cubicBezTo>
                  <a:cubicBezTo>
                    <a:pt x="719620" y="39013"/>
                    <a:pt x="728176" y="59668"/>
                    <a:pt x="728176" y="81205"/>
                  </a:cubicBezTo>
                  <a:lnTo>
                    <a:pt x="728176" y="257202"/>
                  </a:lnTo>
                  <a:cubicBezTo>
                    <a:pt x="728176" y="302051"/>
                    <a:pt x="691819" y="338407"/>
                    <a:pt x="646970" y="338407"/>
                  </a:cubicBezTo>
                  <a:lnTo>
                    <a:pt x="81205" y="338407"/>
                  </a:lnTo>
                  <a:cubicBezTo>
                    <a:pt x="59668" y="338407"/>
                    <a:pt x="39013" y="329852"/>
                    <a:pt x="23784" y="314623"/>
                  </a:cubicBezTo>
                  <a:cubicBezTo>
                    <a:pt x="8556" y="299394"/>
                    <a:pt x="0" y="278739"/>
                    <a:pt x="0" y="257202"/>
                  </a:cubicBezTo>
                  <a:lnTo>
                    <a:pt x="0" y="81205"/>
                  </a:lnTo>
                  <a:cubicBezTo>
                    <a:pt x="0" y="36357"/>
                    <a:pt x="36357" y="0"/>
                    <a:pt x="81205" y="0"/>
                  </a:cubicBezTo>
                  <a:close/>
                </a:path>
              </a:pathLst>
            </a:custGeom>
            <a:solidFill>
              <a:srgbClr val="E82AAE"/>
            </a:solidFill>
            <a:ln cap="rnd">
              <a:noFill/>
              <a:prstDash val="dash"/>
              <a:round/>
            </a:ln>
          </p:spPr>
        </p:sp>
        <p:sp>
          <p:nvSpPr>
            <p:cNvPr name="TextBox 14" id="14"/>
            <p:cNvSpPr txBox="true"/>
            <p:nvPr/>
          </p:nvSpPr>
          <p:spPr>
            <a:xfrm>
              <a:off x="0" y="-66675"/>
              <a:ext cx="728176" cy="405082"/>
            </a:xfrm>
            <a:prstGeom prst="rect">
              <a:avLst/>
            </a:prstGeom>
          </p:spPr>
          <p:txBody>
            <a:bodyPr anchor="ctr" rtlCol="false" tIns="50800" lIns="50800" bIns="50800" rIns="50800"/>
            <a:lstStyle/>
            <a:p>
              <a:pPr algn="ctr">
                <a:lnSpc>
                  <a:spcPts val="4480"/>
                </a:lnSpc>
              </a:pPr>
              <a:r>
                <a:rPr lang="en-US" sz="3200" spc="284">
                  <a:solidFill>
                    <a:srgbClr val="FFFFFF"/>
                  </a:solidFill>
                  <a:latin typeface="Bricolage Grotesque"/>
                  <a:ea typeface="Bricolage Grotesque"/>
                  <a:cs typeface="Bricolage Grotesque"/>
                  <a:sym typeface="Bricolage Grotesque"/>
                </a:rPr>
                <a:t>Luke</a:t>
              </a:r>
            </a:p>
          </p:txBody>
        </p:sp>
      </p:grpSp>
      <p:grpSp>
        <p:nvGrpSpPr>
          <p:cNvPr name="Group 15" id="15"/>
          <p:cNvGrpSpPr/>
          <p:nvPr/>
        </p:nvGrpSpPr>
        <p:grpSpPr>
          <a:xfrm rot="0">
            <a:off x="12470473" y="6024882"/>
            <a:ext cx="2764792" cy="1284890"/>
            <a:chOff x="0" y="0"/>
            <a:chExt cx="728176" cy="338407"/>
          </a:xfrm>
        </p:grpSpPr>
        <p:sp>
          <p:nvSpPr>
            <p:cNvPr name="Freeform 16" id="16"/>
            <p:cNvSpPr/>
            <p:nvPr/>
          </p:nvSpPr>
          <p:spPr>
            <a:xfrm flipH="false" flipV="false" rot="0">
              <a:off x="0" y="0"/>
              <a:ext cx="728176" cy="338407"/>
            </a:xfrm>
            <a:custGeom>
              <a:avLst/>
              <a:gdLst/>
              <a:ahLst/>
              <a:cxnLst/>
              <a:rect r="r" b="b" t="t" l="l"/>
              <a:pathLst>
                <a:path h="338407" w="728176">
                  <a:moveTo>
                    <a:pt x="81205" y="0"/>
                  </a:moveTo>
                  <a:lnTo>
                    <a:pt x="646970" y="0"/>
                  </a:lnTo>
                  <a:cubicBezTo>
                    <a:pt x="668507" y="0"/>
                    <a:pt x="689162" y="8556"/>
                    <a:pt x="704391" y="23784"/>
                  </a:cubicBezTo>
                  <a:cubicBezTo>
                    <a:pt x="719620" y="39013"/>
                    <a:pt x="728176" y="59668"/>
                    <a:pt x="728176" y="81205"/>
                  </a:cubicBezTo>
                  <a:lnTo>
                    <a:pt x="728176" y="257202"/>
                  </a:lnTo>
                  <a:cubicBezTo>
                    <a:pt x="728176" y="302051"/>
                    <a:pt x="691819" y="338407"/>
                    <a:pt x="646970" y="338407"/>
                  </a:cubicBezTo>
                  <a:lnTo>
                    <a:pt x="81205" y="338407"/>
                  </a:lnTo>
                  <a:cubicBezTo>
                    <a:pt x="59668" y="338407"/>
                    <a:pt x="39013" y="329852"/>
                    <a:pt x="23784" y="314623"/>
                  </a:cubicBezTo>
                  <a:cubicBezTo>
                    <a:pt x="8556" y="299394"/>
                    <a:pt x="0" y="278739"/>
                    <a:pt x="0" y="257202"/>
                  </a:cubicBezTo>
                  <a:lnTo>
                    <a:pt x="0" y="81205"/>
                  </a:lnTo>
                  <a:cubicBezTo>
                    <a:pt x="0" y="36357"/>
                    <a:pt x="36357" y="0"/>
                    <a:pt x="81205" y="0"/>
                  </a:cubicBezTo>
                  <a:close/>
                </a:path>
              </a:pathLst>
            </a:custGeom>
            <a:solidFill>
              <a:srgbClr val="D6652E"/>
            </a:solidFill>
            <a:ln cap="rnd">
              <a:noFill/>
              <a:prstDash val="dash"/>
              <a:round/>
            </a:ln>
          </p:spPr>
        </p:sp>
        <p:sp>
          <p:nvSpPr>
            <p:cNvPr name="TextBox 17" id="17"/>
            <p:cNvSpPr txBox="true"/>
            <p:nvPr/>
          </p:nvSpPr>
          <p:spPr>
            <a:xfrm>
              <a:off x="0" y="-66675"/>
              <a:ext cx="728176" cy="405082"/>
            </a:xfrm>
            <a:prstGeom prst="rect">
              <a:avLst/>
            </a:prstGeom>
          </p:spPr>
          <p:txBody>
            <a:bodyPr anchor="ctr" rtlCol="false" tIns="50800" lIns="50800" bIns="50800" rIns="50800"/>
            <a:lstStyle/>
            <a:p>
              <a:pPr algn="ctr">
                <a:lnSpc>
                  <a:spcPts val="4480"/>
                </a:lnSpc>
              </a:pPr>
              <a:r>
                <a:rPr lang="en-US" sz="3200" spc="284">
                  <a:solidFill>
                    <a:srgbClr val="FFFFFF"/>
                  </a:solidFill>
                  <a:latin typeface="Bricolage Grotesque"/>
                  <a:ea typeface="Bricolage Grotesque"/>
                  <a:cs typeface="Bricolage Grotesque"/>
                  <a:sym typeface="Bricolage Grotesque"/>
                </a:rPr>
                <a:t>Isaac</a:t>
              </a:r>
            </a:p>
          </p:txBody>
        </p:sp>
      </p:grpSp>
      <p:grpSp>
        <p:nvGrpSpPr>
          <p:cNvPr name="Group 18" id="18"/>
          <p:cNvGrpSpPr/>
          <p:nvPr/>
        </p:nvGrpSpPr>
        <p:grpSpPr>
          <a:xfrm rot="0">
            <a:off x="3176238" y="2977228"/>
            <a:ext cx="2892337" cy="2892337"/>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0" t="-6384" r="0" b="-6384"/>
              </a:stretch>
            </a:blipFill>
          </p:spPr>
        </p:sp>
      </p:grpSp>
      <p:grpSp>
        <p:nvGrpSpPr>
          <p:cNvPr name="Group 20" id="20"/>
          <p:cNvGrpSpPr/>
          <p:nvPr/>
        </p:nvGrpSpPr>
        <p:grpSpPr>
          <a:xfrm rot="0">
            <a:off x="7925337" y="2977228"/>
            <a:ext cx="2892337" cy="2892337"/>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0" t="-2273" r="0" b="-38032"/>
              </a:stretch>
            </a:blipFill>
          </p:spPr>
        </p:sp>
      </p:grpSp>
      <p:grpSp>
        <p:nvGrpSpPr>
          <p:cNvPr name="Group 22" id="22"/>
          <p:cNvGrpSpPr/>
          <p:nvPr/>
        </p:nvGrpSpPr>
        <p:grpSpPr>
          <a:xfrm rot="0">
            <a:off x="12446930" y="2977228"/>
            <a:ext cx="2892337" cy="2892337"/>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19873" t="-13469" r="-14794" b="-21198"/>
              </a:stretch>
            </a:blipFill>
          </p:spPr>
        </p:sp>
      </p:grpSp>
    </p:spTree>
  </p:cSld>
  <p:clrMapOvr>
    <a:masterClrMapping/>
  </p:clrMapOvr>
  <p:transition spd="slow">
    <p:push dir="l"/>
  </p:transition>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2A1A2F"/>
        </a:solidFill>
      </p:bgPr>
    </p:bg>
    <p:spTree>
      <p:nvGrpSpPr>
        <p:cNvPr id="1" name=""/>
        <p:cNvGrpSpPr/>
        <p:nvPr/>
      </p:nvGrpSpPr>
      <p:grpSpPr>
        <a:xfrm>
          <a:off x="0" y="0"/>
          <a:ext cx="0" cy="0"/>
          <a:chOff x="0" y="0"/>
          <a:chExt cx="0" cy="0"/>
        </a:xfrm>
      </p:grpSpPr>
      <p:sp>
        <p:nvSpPr>
          <p:cNvPr name="Freeform 2" id="2"/>
          <p:cNvSpPr/>
          <p:nvPr/>
        </p:nvSpPr>
        <p:spPr>
          <a:xfrm flipH="false" flipV="false" rot="0">
            <a:off x="9672041" y="563972"/>
            <a:ext cx="7933242" cy="9159056"/>
          </a:xfrm>
          <a:custGeom>
            <a:avLst/>
            <a:gdLst/>
            <a:ahLst/>
            <a:cxnLst/>
            <a:rect r="r" b="b" t="t" l="l"/>
            <a:pathLst>
              <a:path h="9159056" w="7933242">
                <a:moveTo>
                  <a:pt x="0" y="0"/>
                </a:moveTo>
                <a:lnTo>
                  <a:pt x="7933242" y="0"/>
                </a:lnTo>
                <a:lnTo>
                  <a:pt x="7933242" y="9159056"/>
                </a:lnTo>
                <a:lnTo>
                  <a:pt x="0" y="9159056"/>
                </a:lnTo>
                <a:lnTo>
                  <a:pt x="0" y="0"/>
                </a:lnTo>
                <a:close/>
              </a:path>
            </a:pathLst>
          </a:custGeom>
          <a:blipFill>
            <a:blip r:embed="rId2"/>
            <a:stretch>
              <a:fillRect l="-15451" t="0" r="0" b="0"/>
            </a:stretch>
          </a:blipFill>
        </p:spPr>
      </p:sp>
      <p:grpSp>
        <p:nvGrpSpPr>
          <p:cNvPr name="Group 3" id="3"/>
          <p:cNvGrpSpPr/>
          <p:nvPr/>
        </p:nvGrpSpPr>
        <p:grpSpPr>
          <a:xfrm rot="0">
            <a:off x="15525771" y="6733181"/>
            <a:ext cx="3467057" cy="4305236"/>
            <a:chOff x="0" y="0"/>
            <a:chExt cx="4622743" cy="5740315"/>
          </a:xfrm>
        </p:grpSpPr>
        <p:sp>
          <p:nvSpPr>
            <p:cNvPr name="Freeform 4" id="4"/>
            <p:cNvSpPr/>
            <p:nvPr/>
          </p:nvSpPr>
          <p:spPr>
            <a:xfrm flipH="false" flipV="false" rot="-2700000">
              <a:off x="-124706" y="1478676"/>
              <a:ext cx="4872155" cy="1665391"/>
            </a:xfrm>
            <a:custGeom>
              <a:avLst/>
              <a:gdLst/>
              <a:ahLst/>
              <a:cxnLst/>
              <a:rect r="r" b="b" t="t" l="l"/>
              <a:pathLst>
                <a:path h="1665391" w="4872155">
                  <a:moveTo>
                    <a:pt x="0" y="0"/>
                  </a:moveTo>
                  <a:lnTo>
                    <a:pt x="4872155" y="0"/>
                  </a:lnTo>
                  <a:lnTo>
                    <a:pt x="4872155" y="1665391"/>
                  </a:lnTo>
                  <a:lnTo>
                    <a:pt x="0" y="166539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8100000">
              <a:off x="-106337" y="2577879"/>
              <a:ext cx="4835418" cy="1702128"/>
              <a:chOff x="0" y="0"/>
              <a:chExt cx="954623" cy="336039"/>
            </a:xfrm>
          </p:grpSpPr>
          <p:sp>
            <p:nvSpPr>
              <p:cNvPr name="Freeform 6" id="6"/>
              <p:cNvSpPr/>
              <p:nvPr/>
            </p:nvSpPr>
            <p:spPr>
              <a:xfrm flipH="false" flipV="false" rot="0">
                <a:off x="0" y="0"/>
                <a:ext cx="954623" cy="336039"/>
              </a:xfrm>
              <a:custGeom>
                <a:avLst/>
                <a:gdLst/>
                <a:ahLst/>
                <a:cxnLst/>
                <a:rect r="r" b="b" t="t" l="l"/>
                <a:pathLst>
                  <a:path h="336039" w="954623">
                    <a:moveTo>
                      <a:pt x="751423" y="0"/>
                    </a:moveTo>
                    <a:cubicBezTo>
                      <a:pt x="863647" y="0"/>
                      <a:pt x="954623" y="75225"/>
                      <a:pt x="954623" y="168020"/>
                    </a:cubicBezTo>
                    <a:cubicBezTo>
                      <a:pt x="954623" y="260814"/>
                      <a:pt x="863647" y="336039"/>
                      <a:pt x="751423" y="336039"/>
                    </a:cubicBezTo>
                    <a:lnTo>
                      <a:pt x="203200" y="336039"/>
                    </a:lnTo>
                    <a:cubicBezTo>
                      <a:pt x="90976" y="336039"/>
                      <a:pt x="0" y="260814"/>
                      <a:pt x="0" y="168020"/>
                    </a:cubicBezTo>
                    <a:cubicBezTo>
                      <a:pt x="0" y="75225"/>
                      <a:pt x="90976" y="0"/>
                      <a:pt x="203200" y="0"/>
                    </a:cubicBezTo>
                    <a:close/>
                  </a:path>
                </a:pathLst>
              </a:custGeom>
              <a:solidFill>
                <a:srgbClr val="B32711"/>
              </a:solidFill>
              <a:ln cap="sq">
                <a:noFill/>
                <a:prstDash val="solid"/>
                <a:miter/>
              </a:ln>
            </p:spPr>
          </p:sp>
          <p:sp>
            <p:nvSpPr>
              <p:cNvPr name="TextBox 7" id="7"/>
              <p:cNvSpPr txBox="true"/>
              <p:nvPr/>
            </p:nvSpPr>
            <p:spPr>
              <a:xfrm>
                <a:off x="0" y="-19050"/>
                <a:ext cx="954623" cy="355089"/>
              </a:xfrm>
              <a:prstGeom prst="rect">
                <a:avLst/>
              </a:prstGeom>
            </p:spPr>
            <p:txBody>
              <a:bodyPr anchor="ctr" rtlCol="false" tIns="18752" lIns="18752" bIns="18752" rIns="18752"/>
              <a:lstStyle/>
              <a:p>
                <a:pPr algn="ctr" marL="0" indent="0" lvl="0">
                  <a:lnSpc>
                    <a:spcPts val="755"/>
                  </a:lnSpc>
                  <a:spcBef>
                    <a:spcPct val="0"/>
                  </a:spcBef>
                </a:pPr>
              </a:p>
            </p:txBody>
          </p:sp>
        </p:grpSp>
      </p:grpSp>
      <p:grpSp>
        <p:nvGrpSpPr>
          <p:cNvPr name="Group 8" id="8"/>
          <p:cNvGrpSpPr/>
          <p:nvPr/>
        </p:nvGrpSpPr>
        <p:grpSpPr>
          <a:xfrm rot="0">
            <a:off x="1991030" y="2388565"/>
            <a:ext cx="6172200" cy="1795968"/>
            <a:chOff x="0" y="0"/>
            <a:chExt cx="1625600" cy="473012"/>
          </a:xfrm>
        </p:grpSpPr>
        <p:sp>
          <p:nvSpPr>
            <p:cNvPr name="Freeform 9" id="9"/>
            <p:cNvSpPr/>
            <p:nvPr/>
          </p:nvSpPr>
          <p:spPr>
            <a:xfrm flipH="false" flipV="false" rot="0">
              <a:off x="0" y="0"/>
              <a:ext cx="1625600" cy="473012"/>
            </a:xfrm>
            <a:custGeom>
              <a:avLst/>
              <a:gdLst/>
              <a:ahLst/>
              <a:cxnLst/>
              <a:rect r="r" b="b" t="t" l="l"/>
              <a:pathLst>
                <a:path h="473012" w="1625600">
                  <a:moveTo>
                    <a:pt x="40138" y="0"/>
                  </a:moveTo>
                  <a:lnTo>
                    <a:pt x="1585462" y="0"/>
                  </a:lnTo>
                  <a:cubicBezTo>
                    <a:pt x="1607629" y="0"/>
                    <a:pt x="1625600" y="17971"/>
                    <a:pt x="1625600" y="40138"/>
                  </a:cubicBezTo>
                  <a:lnTo>
                    <a:pt x="1625600" y="432874"/>
                  </a:lnTo>
                  <a:cubicBezTo>
                    <a:pt x="1625600" y="455042"/>
                    <a:pt x="1607629" y="473012"/>
                    <a:pt x="1585462" y="473012"/>
                  </a:cubicBezTo>
                  <a:lnTo>
                    <a:pt x="40138" y="473012"/>
                  </a:lnTo>
                  <a:cubicBezTo>
                    <a:pt x="17971" y="473012"/>
                    <a:pt x="0" y="455042"/>
                    <a:pt x="0" y="432874"/>
                  </a:cubicBezTo>
                  <a:lnTo>
                    <a:pt x="0" y="40138"/>
                  </a:lnTo>
                  <a:cubicBezTo>
                    <a:pt x="0" y="17971"/>
                    <a:pt x="17971" y="0"/>
                    <a:pt x="40138" y="0"/>
                  </a:cubicBezTo>
                  <a:close/>
                </a:path>
              </a:pathLst>
            </a:custGeom>
            <a:solidFill>
              <a:srgbClr val="4B4CFF"/>
            </a:solidFill>
          </p:spPr>
        </p:sp>
        <p:sp>
          <p:nvSpPr>
            <p:cNvPr name="TextBox 10" id="10"/>
            <p:cNvSpPr txBox="true"/>
            <p:nvPr/>
          </p:nvSpPr>
          <p:spPr>
            <a:xfrm>
              <a:off x="0" y="-57150"/>
              <a:ext cx="1625600" cy="530162"/>
            </a:xfrm>
            <a:prstGeom prst="rect">
              <a:avLst/>
            </a:prstGeom>
          </p:spPr>
          <p:txBody>
            <a:bodyPr anchor="ctr" rtlCol="false" tIns="127000" lIns="127000" bIns="127000" rIns="127000"/>
            <a:lstStyle/>
            <a:p>
              <a:pPr algn="ctr">
                <a:lnSpc>
                  <a:spcPts val="4199"/>
                </a:lnSpc>
              </a:pPr>
              <a:r>
                <a:rPr lang="en-US" sz="2999" spc="332">
                  <a:solidFill>
                    <a:srgbClr val="FFFFFF"/>
                  </a:solidFill>
                  <a:latin typeface="Bricolage Grotesque"/>
                  <a:ea typeface="Bricolage Grotesque"/>
                  <a:cs typeface="Bricolage Grotesque"/>
                  <a:sym typeface="Bricolage Grotesque"/>
                </a:rPr>
                <a:t>Chore shopping is boring and monotonous</a:t>
              </a:r>
            </a:p>
          </p:txBody>
        </p:sp>
      </p:grpSp>
      <p:grpSp>
        <p:nvGrpSpPr>
          <p:cNvPr name="Group 11" id="11"/>
          <p:cNvGrpSpPr/>
          <p:nvPr/>
        </p:nvGrpSpPr>
        <p:grpSpPr>
          <a:xfrm rot="0">
            <a:off x="1991030" y="4925448"/>
            <a:ext cx="6172200" cy="1795968"/>
            <a:chOff x="0" y="0"/>
            <a:chExt cx="1625600" cy="473012"/>
          </a:xfrm>
        </p:grpSpPr>
        <p:sp>
          <p:nvSpPr>
            <p:cNvPr name="Freeform 12" id="12"/>
            <p:cNvSpPr/>
            <p:nvPr/>
          </p:nvSpPr>
          <p:spPr>
            <a:xfrm flipH="false" flipV="false" rot="0">
              <a:off x="0" y="0"/>
              <a:ext cx="1625600" cy="473012"/>
            </a:xfrm>
            <a:custGeom>
              <a:avLst/>
              <a:gdLst/>
              <a:ahLst/>
              <a:cxnLst/>
              <a:rect r="r" b="b" t="t" l="l"/>
              <a:pathLst>
                <a:path h="473012" w="1625600">
                  <a:moveTo>
                    <a:pt x="40138" y="0"/>
                  </a:moveTo>
                  <a:lnTo>
                    <a:pt x="1585462" y="0"/>
                  </a:lnTo>
                  <a:cubicBezTo>
                    <a:pt x="1607629" y="0"/>
                    <a:pt x="1625600" y="17971"/>
                    <a:pt x="1625600" y="40138"/>
                  </a:cubicBezTo>
                  <a:lnTo>
                    <a:pt x="1625600" y="432874"/>
                  </a:lnTo>
                  <a:cubicBezTo>
                    <a:pt x="1625600" y="455042"/>
                    <a:pt x="1607629" y="473012"/>
                    <a:pt x="1585462" y="473012"/>
                  </a:cubicBezTo>
                  <a:lnTo>
                    <a:pt x="40138" y="473012"/>
                  </a:lnTo>
                  <a:cubicBezTo>
                    <a:pt x="17971" y="473012"/>
                    <a:pt x="0" y="455042"/>
                    <a:pt x="0" y="432874"/>
                  </a:cubicBezTo>
                  <a:lnTo>
                    <a:pt x="0" y="40138"/>
                  </a:lnTo>
                  <a:cubicBezTo>
                    <a:pt x="0" y="17971"/>
                    <a:pt x="17971" y="0"/>
                    <a:pt x="40138" y="0"/>
                  </a:cubicBezTo>
                  <a:close/>
                </a:path>
              </a:pathLst>
            </a:custGeom>
            <a:solidFill>
              <a:srgbClr val="E82AAE"/>
            </a:solidFill>
          </p:spPr>
        </p:sp>
        <p:sp>
          <p:nvSpPr>
            <p:cNvPr name="TextBox 13" id="13"/>
            <p:cNvSpPr txBox="true"/>
            <p:nvPr/>
          </p:nvSpPr>
          <p:spPr>
            <a:xfrm>
              <a:off x="0" y="-57150"/>
              <a:ext cx="1625600" cy="530162"/>
            </a:xfrm>
            <a:prstGeom prst="rect">
              <a:avLst/>
            </a:prstGeom>
          </p:spPr>
          <p:txBody>
            <a:bodyPr anchor="ctr" rtlCol="false" tIns="127000" lIns="127000" bIns="127000" rIns="127000"/>
            <a:lstStyle/>
            <a:p>
              <a:pPr algn="ctr">
                <a:lnSpc>
                  <a:spcPts val="4199"/>
                </a:lnSpc>
              </a:pPr>
              <a:r>
                <a:rPr lang="en-US" sz="2999" spc="332">
                  <a:solidFill>
                    <a:srgbClr val="FFFFFF"/>
                  </a:solidFill>
                  <a:latin typeface="Bricolage Grotesque"/>
                  <a:ea typeface="Bricolage Grotesque"/>
                  <a:cs typeface="Bricolage Grotesque"/>
                  <a:sym typeface="Bricolage Grotesque"/>
                </a:rPr>
                <a:t>It’s hard for people to </a:t>
              </a:r>
            </a:p>
            <a:p>
              <a:pPr algn="ctr">
                <a:lnSpc>
                  <a:spcPts val="4199"/>
                </a:lnSpc>
              </a:pPr>
              <a:r>
                <a:rPr lang="en-US" sz="2999" spc="332">
                  <a:solidFill>
                    <a:srgbClr val="FFFFFF"/>
                  </a:solidFill>
                  <a:latin typeface="Bricolage Grotesque"/>
                  <a:ea typeface="Bricolage Grotesque"/>
                  <a:cs typeface="Bricolage Grotesque"/>
                  <a:sym typeface="Bricolage Grotesque"/>
                </a:rPr>
                <a:t>meet new people</a:t>
              </a:r>
            </a:p>
          </p:txBody>
        </p:sp>
      </p:grpSp>
      <p:grpSp>
        <p:nvGrpSpPr>
          <p:cNvPr name="Group 14" id="14"/>
          <p:cNvGrpSpPr/>
          <p:nvPr/>
        </p:nvGrpSpPr>
        <p:grpSpPr>
          <a:xfrm rot="0">
            <a:off x="1991030" y="7462332"/>
            <a:ext cx="6172200" cy="1795968"/>
            <a:chOff x="0" y="0"/>
            <a:chExt cx="1625600" cy="473012"/>
          </a:xfrm>
        </p:grpSpPr>
        <p:sp>
          <p:nvSpPr>
            <p:cNvPr name="Freeform 15" id="15"/>
            <p:cNvSpPr/>
            <p:nvPr/>
          </p:nvSpPr>
          <p:spPr>
            <a:xfrm flipH="false" flipV="false" rot="0">
              <a:off x="0" y="0"/>
              <a:ext cx="1625600" cy="473012"/>
            </a:xfrm>
            <a:custGeom>
              <a:avLst/>
              <a:gdLst/>
              <a:ahLst/>
              <a:cxnLst/>
              <a:rect r="r" b="b" t="t" l="l"/>
              <a:pathLst>
                <a:path h="473012" w="1625600">
                  <a:moveTo>
                    <a:pt x="40138" y="0"/>
                  </a:moveTo>
                  <a:lnTo>
                    <a:pt x="1585462" y="0"/>
                  </a:lnTo>
                  <a:cubicBezTo>
                    <a:pt x="1607629" y="0"/>
                    <a:pt x="1625600" y="17971"/>
                    <a:pt x="1625600" y="40138"/>
                  </a:cubicBezTo>
                  <a:lnTo>
                    <a:pt x="1625600" y="432874"/>
                  </a:lnTo>
                  <a:cubicBezTo>
                    <a:pt x="1625600" y="455042"/>
                    <a:pt x="1607629" y="473012"/>
                    <a:pt x="1585462" y="473012"/>
                  </a:cubicBezTo>
                  <a:lnTo>
                    <a:pt x="40138" y="473012"/>
                  </a:lnTo>
                  <a:cubicBezTo>
                    <a:pt x="17971" y="473012"/>
                    <a:pt x="0" y="455042"/>
                    <a:pt x="0" y="432874"/>
                  </a:cubicBezTo>
                  <a:lnTo>
                    <a:pt x="0" y="40138"/>
                  </a:lnTo>
                  <a:cubicBezTo>
                    <a:pt x="0" y="17971"/>
                    <a:pt x="17971" y="0"/>
                    <a:pt x="40138" y="0"/>
                  </a:cubicBezTo>
                  <a:close/>
                </a:path>
              </a:pathLst>
            </a:custGeom>
            <a:solidFill>
              <a:srgbClr val="D6652E"/>
            </a:solidFill>
          </p:spPr>
        </p:sp>
        <p:sp>
          <p:nvSpPr>
            <p:cNvPr name="TextBox 16" id="16"/>
            <p:cNvSpPr txBox="true"/>
            <p:nvPr/>
          </p:nvSpPr>
          <p:spPr>
            <a:xfrm>
              <a:off x="0" y="-57150"/>
              <a:ext cx="1625600" cy="530162"/>
            </a:xfrm>
            <a:prstGeom prst="rect">
              <a:avLst/>
            </a:prstGeom>
          </p:spPr>
          <p:txBody>
            <a:bodyPr anchor="ctr" rtlCol="false" tIns="127000" lIns="127000" bIns="127000" rIns="127000"/>
            <a:lstStyle/>
            <a:p>
              <a:pPr algn="ctr">
                <a:lnSpc>
                  <a:spcPts val="4199"/>
                </a:lnSpc>
              </a:pPr>
              <a:r>
                <a:rPr lang="en-US" sz="2999" spc="332">
                  <a:solidFill>
                    <a:srgbClr val="FFFFFF"/>
                  </a:solidFill>
                  <a:latin typeface="Bricolage Grotesque"/>
                  <a:ea typeface="Bricolage Grotesque"/>
                  <a:cs typeface="Bricolage Grotesque"/>
                  <a:sym typeface="Bricolage Grotesque"/>
                </a:rPr>
                <a:t>Time is valuable</a:t>
              </a:r>
            </a:p>
          </p:txBody>
        </p:sp>
      </p:grpSp>
      <p:sp>
        <p:nvSpPr>
          <p:cNvPr name="TextBox 17" id="17"/>
          <p:cNvSpPr txBox="true"/>
          <p:nvPr/>
        </p:nvSpPr>
        <p:spPr>
          <a:xfrm rot="0">
            <a:off x="1991030" y="823024"/>
            <a:ext cx="11139110" cy="1060447"/>
          </a:xfrm>
          <a:prstGeom prst="rect">
            <a:avLst/>
          </a:prstGeom>
        </p:spPr>
        <p:txBody>
          <a:bodyPr anchor="t" rtlCol="false" tIns="0" lIns="0" bIns="0" rIns="0">
            <a:spAutoFit/>
          </a:bodyPr>
          <a:lstStyle/>
          <a:p>
            <a:pPr algn="l" marL="0" indent="0" lvl="0">
              <a:lnSpc>
                <a:spcPts val="7999"/>
              </a:lnSpc>
              <a:spcBef>
                <a:spcPct val="0"/>
              </a:spcBef>
            </a:pPr>
            <a:r>
              <a:rPr lang="en-US" b="true" sz="7999" spc="-239">
                <a:solidFill>
                  <a:srgbClr val="FFFFFF"/>
                </a:solidFill>
                <a:latin typeface="Bricolage Grotesque Semi-Bold"/>
                <a:ea typeface="Bricolage Grotesque Semi-Bold"/>
                <a:cs typeface="Bricolage Grotesque Semi-Bold"/>
                <a:sym typeface="Bricolage Grotesque Semi-Bold"/>
              </a:rPr>
              <a:t>The Problem</a:t>
            </a:r>
          </a:p>
        </p:txBody>
      </p:sp>
    </p:spTree>
  </p:cSld>
  <p:clrMapOvr>
    <a:masterClrMapping/>
  </p:clrMapOvr>
  <p:transition spd="slow">
    <p:push dir="l"/>
  </p:transition>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2A1A2F"/>
        </a:solidFill>
      </p:bgPr>
    </p:bg>
    <p:spTree>
      <p:nvGrpSpPr>
        <p:cNvPr id="1" name=""/>
        <p:cNvGrpSpPr/>
        <p:nvPr/>
      </p:nvGrpSpPr>
      <p:grpSpPr>
        <a:xfrm>
          <a:off x="0" y="0"/>
          <a:ext cx="0" cy="0"/>
          <a:chOff x="0" y="0"/>
          <a:chExt cx="0" cy="0"/>
        </a:xfrm>
      </p:grpSpPr>
      <p:sp>
        <p:nvSpPr>
          <p:cNvPr name="Freeform 2" id="2"/>
          <p:cNvSpPr/>
          <p:nvPr/>
        </p:nvSpPr>
        <p:spPr>
          <a:xfrm flipH="false" flipV="false" rot="0">
            <a:off x="10448165" y="563972"/>
            <a:ext cx="7121166" cy="9159056"/>
          </a:xfrm>
          <a:custGeom>
            <a:avLst/>
            <a:gdLst/>
            <a:ahLst/>
            <a:cxnLst/>
            <a:rect r="r" b="b" t="t" l="l"/>
            <a:pathLst>
              <a:path h="9159056" w="7121166">
                <a:moveTo>
                  <a:pt x="0" y="0"/>
                </a:moveTo>
                <a:lnTo>
                  <a:pt x="7121166" y="0"/>
                </a:lnTo>
                <a:lnTo>
                  <a:pt x="7121166" y="9159056"/>
                </a:lnTo>
                <a:lnTo>
                  <a:pt x="0" y="9159056"/>
                </a:lnTo>
                <a:lnTo>
                  <a:pt x="0" y="0"/>
                </a:lnTo>
                <a:close/>
              </a:path>
            </a:pathLst>
          </a:custGeom>
          <a:blipFill>
            <a:blip r:embed="rId2"/>
            <a:stretch>
              <a:fillRect l="0" t="0" r="0" b="0"/>
            </a:stretch>
          </a:blipFill>
        </p:spPr>
      </p:sp>
      <p:grpSp>
        <p:nvGrpSpPr>
          <p:cNvPr name="Group 3" id="3"/>
          <p:cNvGrpSpPr/>
          <p:nvPr/>
        </p:nvGrpSpPr>
        <p:grpSpPr>
          <a:xfrm rot="0">
            <a:off x="15525771" y="6733181"/>
            <a:ext cx="3467057" cy="4305236"/>
            <a:chOff x="0" y="0"/>
            <a:chExt cx="4622743" cy="5740315"/>
          </a:xfrm>
        </p:grpSpPr>
        <p:sp>
          <p:nvSpPr>
            <p:cNvPr name="Freeform 4" id="4"/>
            <p:cNvSpPr/>
            <p:nvPr/>
          </p:nvSpPr>
          <p:spPr>
            <a:xfrm flipH="false" flipV="false" rot="-2700000">
              <a:off x="-124706" y="1478676"/>
              <a:ext cx="4872155" cy="1665391"/>
            </a:xfrm>
            <a:custGeom>
              <a:avLst/>
              <a:gdLst/>
              <a:ahLst/>
              <a:cxnLst/>
              <a:rect r="r" b="b" t="t" l="l"/>
              <a:pathLst>
                <a:path h="1665391" w="4872155">
                  <a:moveTo>
                    <a:pt x="0" y="0"/>
                  </a:moveTo>
                  <a:lnTo>
                    <a:pt x="4872155" y="0"/>
                  </a:lnTo>
                  <a:lnTo>
                    <a:pt x="4872155" y="1665391"/>
                  </a:lnTo>
                  <a:lnTo>
                    <a:pt x="0" y="166539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8100000">
              <a:off x="-106337" y="2577879"/>
              <a:ext cx="4835418" cy="1702128"/>
              <a:chOff x="0" y="0"/>
              <a:chExt cx="954623" cy="336039"/>
            </a:xfrm>
          </p:grpSpPr>
          <p:sp>
            <p:nvSpPr>
              <p:cNvPr name="Freeform 6" id="6"/>
              <p:cNvSpPr/>
              <p:nvPr/>
            </p:nvSpPr>
            <p:spPr>
              <a:xfrm flipH="false" flipV="false" rot="0">
                <a:off x="0" y="0"/>
                <a:ext cx="954623" cy="336039"/>
              </a:xfrm>
              <a:custGeom>
                <a:avLst/>
                <a:gdLst/>
                <a:ahLst/>
                <a:cxnLst/>
                <a:rect r="r" b="b" t="t" l="l"/>
                <a:pathLst>
                  <a:path h="336039" w="954623">
                    <a:moveTo>
                      <a:pt x="751423" y="0"/>
                    </a:moveTo>
                    <a:cubicBezTo>
                      <a:pt x="863647" y="0"/>
                      <a:pt x="954623" y="75225"/>
                      <a:pt x="954623" y="168020"/>
                    </a:cubicBezTo>
                    <a:cubicBezTo>
                      <a:pt x="954623" y="260814"/>
                      <a:pt x="863647" y="336039"/>
                      <a:pt x="751423" y="336039"/>
                    </a:cubicBezTo>
                    <a:lnTo>
                      <a:pt x="203200" y="336039"/>
                    </a:lnTo>
                    <a:cubicBezTo>
                      <a:pt x="90976" y="336039"/>
                      <a:pt x="0" y="260814"/>
                      <a:pt x="0" y="168020"/>
                    </a:cubicBezTo>
                    <a:cubicBezTo>
                      <a:pt x="0" y="75225"/>
                      <a:pt x="90976" y="0"/>
                      <a:pt x="203200" y="0"/>
                    </a:cubicBezTo>
                    <a:close/>
                  </a:path>
                </a:pathLst>
              </a:custGeom>
              <a:solidFill>
                <a:srgbClr val="E72AAD"/>
              </a:solidFill>
              <a:ln cap="sq">
                <a:noFill/>
                <a:prstDash val="solid"/>
                <a:miter/>
              </a:ln>
            </p:spPr>
          </p:sp>
          <p:sp>
            <p:nvSpPr>
              <p:cNvPr name="TextBox 7" id="7"/>
              <p:cNvSpPr txBox="true"/>
              <p:nvPr/>
            </p:nvSpPr>
            <p:spPr>
              <a:xfrm>
                <a:off x="0" y="-19050"/>
                <a:ext cx="954623" cy="355089"/>
              </a:xfrm>
              <a:prstGeom prst="rect">
                <a:avLst/>
              </a:prstGeom>
            </p:spPr>
            <p:txBody>
              <a:bodyPr anchor="ctr" rtlCol="false" tIns="18752" lIns="18752" bIns="18752" rIns="18752"/>
              <a:lstStyle/>
              <a:p>
                <a:pPr algn="ctr" marL="0" indent="0" lvl="0">
                  <a:lnSpc>
                    <a:spcPts val="755"/>
                  </a:lnSpc>
                  <a:spcBef>
                    <a:spcPct val="0"/>
                  </a:spcBef>
                </a:pPr>
              </a:p>
            </p:txBody>
          </p:sp>
        </p:grpSp>
      </p:grpSp>
      <p:grpSp>
        <p:nvGrpSpPr>
          <p:cNvPr name="Group 8" id="8"/>
          <p:cNvGrpSpPr/>
          <p:nvPr/>
        </p:nvGrpSpPr>
        <p:grpSpPr>
          <a:xfrm rot="0">
            <a:off x="555983" y="1883471"/>
            <a:ext cx="9489890" cy="3689348"/>
            <a:chOff x="0" y="0"/>
            <a:chExt cx="2499395" cy="971680"/>
          </a:xfrm>
        </p:grpSpPr>
        <p:sp>
          <p:nvSpPr>
            <p:cNvPr name="Freeform 9" id="9"/>
            <p:cNvSpPr/>
            <p:nvPr/>
          </p:nvSpPr>
          <p:spPr>
            <a:xfrm flipH="false" flipV="false" rot="0">
              <a:off x="0" y="0"/>
              <a:ext cx="2499395" cy="971680"/>
            </a:xfrm>
            <a:custGeom>
              <a:avLst/>
              <a:gdLst/>
              <a:ahLst/>
              <a:cxnLst/>
              <a:rect r="r" b="b" t="t" l="l"/>
              <a:pathLst>
                <a:path h="971680" w="2499395">
                  <a:moveTo>
                    <a:pt x="26106" y="0"/>
                  </a:moveTo>
                  <a:lnTo>
                    <a:pt x="2473289" y="0"/>
                  </a:lnTo>
                  <a:cubicBezTo>
                    <a:pt x="2480213" y="0"/>
                    <a:pt x="2486853" y="2750"/>
                    <a:pt x="2491748" y="7646"/>
                  </a:cubicBezTo>
                  <a:cubicBezTo>
                    <a:pt x="2496644" y="12542"/>
                    <a:pt x="2499395" y="19182"/>
                    <a:pt x="2499395" y="26106"/>
                  </a:cubicBezTo>
                  <a:lnTo>
                    <a:pt x="2499395" y="945574"/>
                  </a:lnTo>
                  <a:cubicBezTo>
                    <a:pt x="2499395" y="959992"/>
                    <a:pt x="2487707" y="971680"/>
                    <a:pt x="2473289" y="971680"/>
                  </a:cubicBezTo>
                  <a:lnTo>
                    <a:pt x="26106" y="971680"/>
                  </a:lnTo>
                  <a:cubicBezTo>
                    <a:pt x="11688" y="971680"/>
                    <a:pt x="0" y="959992"/>
                    <a:pt x="0" y="945574"/>
                  </a:cubicBezTo>
                  <a:lnTo>
                    <a:pt x="0" y="26106"/>
                  </a:lnTo>
                  <a:cubicBezTo>
                    <a:pt x="0" y="11688"/>
                    <a:pt x="11688" y="0"/>
                    <a:pt x="26106" y="0"/>
                  </a:cubicBezTo>
                  <a:close/>
                </a:path>
              </a:pathLst>
            </a:custGeom>
            <a:solidFill>
              <a:srgbClr val="E72AAD"/>
            </a:solidFill>
          </p:spPr>
        </p:sp>
        <p:sp>
          <p:nvSpPr>
            <p:cNvPr name="TextBox 10" id="10"/>
            <p:cNvSpPr txBox="true"/>
            <p:nvPr/>
          </p:nvSpPr>
          <p:spPr>
            <a:xfrm>
              <a:off x="0" y="180975"/>
              <a:ext cx="2499395" cy="790705"/>
            </a:xfrm>
            <a:prstGeom prst="rect">
              <a:avLst/>
            </a:prstGeom>
          </p:spPr>
          <p:txBody>
            <a:bodyPr anchor="ctr" rtlCol="false" tIns="127000" lIns="127000" bIns="127000" rIns="127000"/>
            <a:lstStyle/>
            <a:p>
              <a:pPr algn="ctr" marL="0" indent="0" lvl="0">
                <a:lnSpc>
                  <a:spcPts val="9999"/>
                </a:lnSpc>
                <a:spcBef>
                  <a:spcPct val="0"/>
                </a:spcBef>
              </a:pPr>
              <a:r>
                <a:rPr lang="en-US" b="true" sz="9999" spc="-599" strike="noStrike" u="none">
                  <a:solidFill>
                    <a:srgbClr val="FFFFFF"/>
                  </a:solidFill>
                  <a:latin typeface="Bricolage Grotesque Semi-Bold"/>
                  <a:ea typeface="Bricolage Grotesque Semi-Bold"/>
                  <a:cs typeface="Bricolage Grotesque Semi-Bold"/>
                  <a:sym typeface="Bricolage Grotesque Semi-Bold"/>
                </a:rPr>
                <a:t>Make Shopping a Party!</a:t>
              </a:r>
            </a:p>
          </p:txBody>
        </p:sp>
      </p:grpSp>
      <p:grpSp>
        <p:nvGrpSpPr>
          <p:cNvPr name="Group 11" id="11"/>
          <p:cNvGrpSpPr/>
          <p:nvPr/>
        </p:nvGrpSpPr>
        <p:grpSpPr>
          <a:xfrm rot="0">
            <a:off x="2214828" y="5882333"/>
            <a:ext cx="6172200" cy="1795968"/>
            <a:chOff x="0" y="0"/>
            <a:chExt cx="1625600" cy="473012"/>
          </a:xfrm>
        </p:grpSpPr>
        <p:sp>
          <p:nvSpPr>
            <p:cNvPr name="Freeform 12" id="12"/>
            <p:cNvSpPr/>
            <p:nvPr/>
          </p:nvSpPr>
          <p:spPr>
            <a:xfrm flipH="false" flipV="false" rot="0">
              <a:off x="0" y="0"/>
              <a:ext cx="1625600" cy="473012"/>
            </a:xfrm>
            <a:custGeom>
              <a:avLst/>
              <a:gdLst/>
              <a:ahLst/>
              <a:cxnLst/>
              <a:rect r="r" b="b" t="t" l="l"/>
              <a:pathLst>
                <a:path h="473012" w="1625600">
                  <a:moveTo>
                    <a:pt x="40138" y="0"/>
                  </a:moveTo>
                  <a:lnTo>
                    <a:pt x="1585462" y="0"/>
                  </a:lnTo>
                  <a:cubicBezTo>
                    <a:pt x="1607629" y="0"/>
                    <a:pt x="1625600" y="17971"/>
                    <a:pt x="1625600" y="40138"/>
                  </a:cubicBezTo>
                  <a:lnTo>
                    <a:pt x="1625600" y="432874"/>
                  </a:lnTo>
                  <a:cubicBezTo>
                    <a:pt x="1625600" y="455042"/>
                    <a:pt x="1607629" y="473012"/>
                    <a:pt x="1585462" y="473012"/>
                  </a:cubicBezTo>
                  <a:lnTo>
                    <a:pt x="40138" y="473012"/>
                  </a:lnTo>
                  <a:cubicBezTo>
                    <a:pt x="17971" y="473012"/>
                    <a:pt x="0" y="455042"/>
                    <a:pt x="0" y="432874"/>
                  </a:cubicBezTo>
                  <a:lnTo>
                    <a:pt x="0" y="40138"/>
                  </a:lnTo>
                  <a:cubicBezTo>
                    <a:pt x="0" y="17971"/>
                    <a:pt x="17971" y="0"/>
                    <a:pt x="40138" y="0"/>
                  </a:cubicBezTo>
                  <a:close/>
                </a:path>
              </a:pathLst>
            </a:custGeom>
            <a:solidFill>
              <a:srgbClr val="D6652E"/>
            </a:solidFill>
          </p:spPr>
        </p:sp>
        <p:sp>
          <p:nvSpPr>
            <p:cNvPr name="TextBox 13" id="13"/>
            <p:cNvSpPr txBox="true"/>
            <p:nvPr/>
          </p:nvSpPr>
          <p:spPr>
            <a:xfrm>
              <a:off x="0" y="-57150"/>
              <a:ext cx="1625600" cy="530162"/>
            </a:xfrm>
            <a:prstGeom prst="rect">
              <a:avLst/>
            </a:prstGeom>
          </p:spPr>
          <p:txBody>
            <a:bodyPr anchor="ctr" rtlCol="false" tIns="127000" lIns="127000" bIns="127000" rIns="127000"/>
            <a:lstStyle/>
            <a:p>
              <a:pPr algn="ctr">
                <a:lnSpc>
                  <a:spcPts val="4199"/>
                </a:lnSpc>
              </a:pPr>
              <a:r>
                <a:rPr lang="en-US" sz="2999" spc="332">
                  <a:solidFill>
                    <a:srgbClr val="FFFFFF"/>
                  </a:solidFill>
                  <a:latin typeface="Bricolage Grotesque"/>
                  <a:ea typeface="Bricolage Grotesque"/>
                  <a:cs typeface="Bricolage Grotesque"/>
                  <a:sym typeface="Bricolage Grotesque"/>
                </a:rPr>
                <a:t>ShopCrawl turns Shopping </a:t>
              </a:r>
            </a:p>
            <a:p>
              <a:pPr algn="ctr">
                <a:lnSpc>
                  <a:spcPts val="4199"/>
                </a:lnSpc>
              </a:pPr>
              <a:r>
                <a:rPr lang="en-US" sz="2999" spc="332">
                  <a:solidFill>
                    <a:srgbClr val="FFFFFF"/>
                  </a:solidFill>
                  <a:latin typeface="Bricolage Grotesque"/>
                  <a:ea typeface="Bricolage Grotesque"/>
                  <a:cs typeface="Bricolage Grotesque"/>
                  <a:sym typeface="Bricolage Grotesque"/>
                </a:rPr>
                <a:t> into a Social Experience.</a:t>
              </a:r>
            </a:p>
          </p:txBody>
        </p:sp>
      </p:grpSp>
      <p:grpSp>
        <p:nvGrpSpPr>
          <p:cNvPr name="Group 14" id="14"/>
          <p:cNvGrpSpPr/>
          <p:nvPr/>
        </p:nvGrpSpPr>
        <p:grpSpPr>
          <a:xfrm rot="0">
            <a:off x="2214828" y="7987816"/>
            <a:ext cx="6172200" cy="1795968"/>
            <a:chOff x="0" y="0"/>
            <a:chExt cx="1625600" cy="473012"/>
          </a:xfrm>
        </p:grpSpPr>
        <p:sp>
          <p:nvSpPr>
            <p:cNvPr name="Freeform 15" id="15"/>
            <p:cNvSpPr/>
            <p:nvPr/>
          </p:nvSpPr>
          <p:spPr>
            <a:xfrm flipH="false" flipV="false" rot="0">
              <a:off x="0" y="0"/>
              <a:ext cx="1625600" cy="473012"/>
            </a:xfrm>
            <a:custGeom>
              <a:avLst/>
              <a:gdLst/>
              <a:ahLst/>
              <a:cxnLst/>
              <a:rect r="r" b="b" t="t" l="l"/>
              <a:pathLst>
                <a:path h="473012" w="1625600">
                  <a:moveTo>
                    <a:pt x="40138" y="0"/>
                  </a:moveTo>
                  <a:lnTo>
                    <a:pt x="1585462" y="0"/>
                  </a:lnTo>
                  <a:cubicBezTo>
                    <a:pt x="1607629" y="0"/>
                    <a:pt x="1625600" y="17971"/>
                    <a:pt x="1625600" y="40138"/>
                  </a:cubicBezTo>
                  <a:lnTo>
                    <a:pt x="1625600" y="432874"/>
                  </a:lnTo>
                  <a:cubicBezTo>
                    <a:pt x="1625600" y="455042"/>
                    <a:pt x="1607629" y="473012"/>
                    <a:pt x="1585462" y="473012"/>
                  </a:cubicBezTo>
                  <a:lnTo>
                    <a:pt x="40138" y="473012"/>
                  </a:lnTo>
                  <a:cubicBezTo>
                    <a:pt x="17971" y="473012"/>
                    <a:pt x="0" y="455042"/>
                    <a:pt x="0" y="432874"/>
                  </a:cubicBezTo>
                  <a:lnTo>
                    <a:pt x="0" y="40138"/>
                  </a:lnTo>
                  <a:cubicBezTo>
                    <a:pt x="0" y="17971"/>
                    <a:pt x="17971" y="0"/>
                    <a:pt x="40138" y="0"/>
                  </a:cubicBezTo>
                  <a:close/>
                </a:path>
              </a:pathLst>
            </a:custGeom>
            <a:solidFill>
              <a:srgbClr val="4B4CFF"/>
            </a:solidFill>
          </p:spPr>
        </p:sp>
        <p:sp>
          <p:nvSpPr>
            <p:cNvPr name="TextBox 16" id="16"/>
            <p:cNvSpPr txBox="true"/>
            <p:nvPr/>
          </p:nvSpPr>
          <p:spPr>
            <a:xfrm>
              <a:off x="0" y="-57150"/>
              <a:ext cx="1625600" cy="530162"/>
            </a:xfrm>
            <a:prstGeom prst="rect">
              <a:avLst/>
            </a:prstGeom>
          </p:spPr>
          <p:txBody>
            <a:bodyPr anchor="ctr" rtlCol="false" tIns="127000" lIns="127000" bIns="127000" rIns="127000"/>
            <a:lstStyle/>
            <a:p>
              <a:pPr algn="ctr">
                <a:lnSpc>
                  <a:spcPts val="4199"/>
                </a:lnSpc>
              </a:pPr>
              <a:r>
                <a:rPr lang="en-US" sz="2999" spc="332">
                  <a:solidFill>
                    <a:srgbClr val="FFFFFF"/>
                  </a:solidFill>
                  <a:latin typeface="Bricolage Grotesque"/>
                  <a:ea typeface="Bricolage Grotesque"/>
                  <a:cs typeface="Bricolage Grotesque"/>
                  <a:sym typeface="Bricolage Grotesque"/>
                </a:rPr>
                <a:t>Join, Create, and Connect on Crawls.</a:t>
              </a:r>
            </a:p>
          </p:txBody>
        </p:sp>
      </p:grpSp>
      <p:sp>
        <p:nvSpPr>
          <p:cNvPr name="TextBox 17" id="17"/>
          <p:cNvSpPr txBox="true"/>
          <p:nvPr/>
        </p:nvSpPr>
        <p:spPr>
          <a:xfrm rot="0">
            <a:off x="-268627" y="518224"/>
            <a:ext cx="11139110" cy="1060447"/>
          </a:xfrm>
          <a:prstGeom prst="rect">
            <a:avLst/>
          </a:prstGeom>
        </p:spPr>
        <p:txBody>
          <a:bodyPr anchor="t" rtlCol="false" tIns="0" lIns="0" bIns="0" rIns="0">
            <a:spAutoFit/>
          </a:bodyPr>
          <a:lstStyle/>
          <a:p>
            <a:pPr algn="ctr" marL="0" indent="0" lvl="0">
              <a:lnSpc>
                <a:spcPts val="7999"/>
              </a:lnSpc>
              <a:spcBef>
                <a:spcPct val="0"/>
              </a:spcBef>
            </a:pPr>
            <a:r>
              <a:rPr lang="en-US" b="true" sz="7999" spc="-239">
                <a:solidFill>
                  <a:srgbClr val="FFFFFF"/>
                </a:solidFill>
                <a:latin typeface="Bricolage Grotesque Semi-Bold"/>
                <a:ea typeface="Bricolage Grotesque Semi-Bold"/>
                <a:cs typeface="Bricolage Grotesque Semi-Bold"/>
                <a:sym typeface="Bricolage Grotesque Semi-Bold"/>
              </a:rPr>
              <a:t>The Solution</a:t>
            </a:r>
          </a:p>
        </p:txBody>
      </p:sp>
    </p:spTree>
  </p:cSld>
  <p:clrMapOvr>
    <a:masterClrMapping/>
  </p:clrMapOvr>
  <p:transition spd="slow">
    <p:push dir="l"/>
  </p:transition>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2A1A2F"/>
        </a:solidFill>
      </p:bgPr>
    </p:bg>
    <p:spTree>
      <p:nvGrpSpPr>
        <p:cNvPr id="1" name=""/>
        <p:cNvGrpSpPr/>
        <p:nvPr/>
      </p:nvGrpSpPr>
      <p:grpSpPr>
        <a:xfrm>
          <a:off x="0" y="0"/>
          <a:ext cx="0" cy="0"/>
          <a:chOff x="0" y="0"/>
          <a:chExt cx="0" cy="0"/>
        </a:xfrm>
      </p:grpSpPr>
      <p:sp>
        <p:nvSpPr>
          <p:cNvPr name="Freeform 2" id="2"/>
          <p:cNvSpPr/>
          <p:nvPr/>
        </p:nvSpPr>
        <p:spPr>
          <a:xfrm flipH="false" flipV="false" rot="0">
            <a:off x="10772850" y="1730375"/>
            <a:ext cx="7274411" cy="7274411"/>
          </a:xfrm>
          <a:custGeom>
            <a:avLst/>
            <a:gdLst/>
            <a:ahLst/>
            <a:cxnLst/>
            <a:rect r="r" b="b" t="t" l="l"/>
            <a:pathLst>
              <a:path h="7274411" w="7274411">
                <a:moveTo>
                  <a:pt x="0" y="0"/>
                </a:moveTo>
                <a:lnTo>
                  <a:pt x="7274411" y="0"/>
                </a:lnTo>
                <a:lnTo>
                  <a:pt x="7274411" y="7274411"/>
                </a:lnTo>
                <a:lnTo>
                  <a:pt x="0" y="7274411"/>
                </a:lnTo>
                <a:lnTo>
                  <a:pt x="0" y="0"/>
                </a:lnTo>
                <a:close/>
              </a:path>
            </a:pathLst>
          </a:custGeom>
          <a:blipFill>
            <a:blip r:embed="rId2"/>
            <a:stretch>
              <a:fillRect l="0" t="0" r="0" b="0"/>
            </a:stretch>
          </a:blipFill>
        </p:spPr>
      </p:sp>
      <p:grpSp>
        <p:nvGrpSpPr>
          <p:cNvPr name="Group 3" id="3"/>
          <p:cNvGrpSpPr/>
          <p:nvPr/>
        </p:nvGrpSpPr>
        <p:grpSpPr>
          <a:xfrm rot="0">
            <a:off x="15557618" y="6996006"/>
            <a:ext cx="3467057" cy="4305236"/>
            <a:chOff x="0" y="0"/>
            <a:chExt cx="4622743" cy="5740315"/>
          </a:xfrm>
        </p:grpSpPr>
        <p:sp>
          <p:nvSpPr>
            <p:cNvPr name="Freeform 4" id="4"/>
            <p:cNvSpPr/>
            <p:nvPr/>
          </p:nvSpPr>
          <p:spPr>
            <a:xfrm flipH="false" flipV="false" rot="-2700000">
              <a:off x="-124706" y="1478676"/>
              <a:ext cx="4872155" cy="1665391"/>
            </a:xfrm>
            <a:custGeom>
              <a:avLst/>
              <a:gdLst/>
              <a:ahLst/>
              <a:cxnLst/>
              <a:rect r="r" b="b" t="t" l="l"/>
              <a:pathLst>
                <a:path h="1665391" w="4872155">
                  <a:moveTo>
                    <a:pt x="0" y="0"/>
                  </a:moveTo>
                  <a:lnTo>
                    <a:pt x="4872155" y="0"/>
                  </a:lnTo>
                  <a:lnTo>
                    <a:pt x="4872155" y="1665391"/>
                  </a:lnTo>
                  <a:lnTo>
                    <a:pt x="0" y="166539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8100000">
              <a:off x="-106337" y="2577879"/>
              <a:ext cx="4835418" cy="1702128"/>
              <a:chOff x="0" y="0"/>
              <a:chExt cx="954623" cy="336039"/>
            </a:xfrm>
          </p:grpSpPr>
          <p:sp>
            <p:nvSpPr>
              <p:cNvPr name="Freeform 6" id="6"/>
              <p:cNvSpPr/>
              <p:nvPr/>
            </p:nvSpPr>
            <p:spPr>
              <a:xfrm flipH="false" flipV="false" rot="0">
                <a:off x="0" y="0"/>
                <a:ext cx="954623" cy="336039"/>
              </a:xfrm>
              <a:custGeom>
                <a:avLst/>
                <a:gdLst/>
                <a:ahLst/>
                <a:cxnLst/>
                <a:rect r="r" b="b" t="t" l="l"/>
                <a:pathLst>
                  <a:path h="336039" w="954623">
                    <a:moveTo>
                      <a:pt x="751423" y="0"/>
                    </a:moveTo>
                    <a:cubicBezTo>
                      <a:pt x="863647" y="0"/>
                      <a:pt x="954623" y="75225"/>
                      <a:pt x="954623" y="168020"/>
                    </a:cubicBezTo>
                    <a:cubicBezTo>
                      <a:pt x="954623" y="260814"/>
                      <a:pt x="863647" y="336039"/>
                      <a:pt x="751423" y="336039"/>
                    </a:cubicBezTo>
                    <a:lnTo>
                      <a:pt x="203200" y="336039"/>
                    </a:lnTo>
                    <a:cubicBezTo>
                      <a:pt x="90976" y="336039"/>
                      <a:pt x="0" y="260814"/>
                      <a:pt x="0" y="168020"/>
                    </a:cubicBezTo>
                    <a:cubicBezTo>
                      <a:pt x="0" y="75225"/>
                      <a:pt x="90976" y="0"/>
                      <a:pt x="203200" y="0"/>
                    </a:cubicBezTo>
                    <a:close/>
                  </a:path>
                </a:pathLst>
              </a:custGeom>
              <a:solidFill>
                <a:srgbClr val="E82AAE"/>
              </a:solidFill>
              <a:ln cap="sq">
                <a:noFill/>
                <a:prstDash val="solid"/>
                <a:miter/>
              </a:ln>
            </p:spPr>
          </p:sp>
          <p:sp>
            <p:nvSpPr>
              <p:cNvPr name="TextBox 7" id="7"/>
              <p:cNvSpPr txBox="true"/>
              <p:nvPr/>
            </p:nvSpPr>
            <p:spPr>
              <a:xfrm>
                <a:off x="0" y="-19050"/>
                <a:ext cx="954623" cy="355089"/>
              </a:xfrm>
              <a:prstGeom prst="rect">
                <a:avLst/>
              </a:prstGeom>
            </p:spPr>
            <p:txBody>
              <a:bodyPr anchor="ctr" rtlCol="false" tIns="18752" lIns="18752" bIns="18752" rIns="18752"/>
              <a:lstStyle/>
              <a:p>
                <a:pPr algn="ctr" marL="0" indent="0" lvl="0">
                  <a:lnSpc>
                    <a:spcPts val="755"/>
                  </a:lnSpc>
                  <a:spcBef>
                    <a:spcPct val="0"/>
                  </a:spcBef>
                </a:pPr>
              </a:p>
            </p:txBody>
          </p:sp>
        </p:grpSp>
      </p:grpSp>
      <p:sp>
        <p:nvSpPr>
          <p:cNvPr name="Freeform 8" id="8"/>
          <p:cNvSpPr/>
          <p:nvPr/>
        </p:nvSpPr>
        <p:spPr>
          <a:xfrm flipH="false" flipV="false" rot="0">
            <a:off x="1028700" y="2965002"/>
            <a:ext cx="1912668" cy="653785"/>
          </a:xfrm>
          <a:custGeom>
            <a:avLst/>
            <a:gdLst/>
            <a:ahLst/>
            <a:cxnLst/>
            <a:rect r="r" b="b" t="t" l="l"/>
            <a:pathLst>
              <a:path h="653785" w="1912668">
                <a:moveTo>
                  <a:pt x="0" y="0"/>
                </a:moveTo>
                <a:lnTo>
                  <a:pt x="1912668" y="0"/>
                </a:lnTo>
                <a:lnTo>
                  <a:pt x="1912668" y="653785"/>
                </a:lnTo>
                <a:lnTo>
                  <a:pt x="0" y="65378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28700" y="8178076"/>
            <a:ext cx="1912668" cy="653785"/>
          </a:xfrm>
          <a:custGeom>
            <a:avLst/>
            <a:gdLst/>
            <a:ahLst/>
            <a:cxnLst/>
            <a:rect r="r" b="b" t="t" l="l"/>
            <a:pathLst>
              <a:path h="653785" w="1912668">
                <a:moveTo>
                  <a:pt x="0" y="0"/>
                </a:moveTo>
                <a:lnTo>
                  <a:pt x="1912668" y="0"/>
                </a:lnTo>
                <a:lnTo>
                  <a:pt x="1912668" y="653784"/>
                </a:lnTo>
                <a:lnTo>
                  <a:pt x="0" y="6537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0">
            <a:off x="1028700" y="4702693"/>
            <a:ext cx="1912668" cy="653785"/>
          </a:xfrm>
          <a:custGeom>
            <a:avLst/>
            <a:gdLst/>
            <a:ahLst/>
            <a:cxnLst/>
            <a:rect r="r" b="b" t="t" l="l"/>
            <a:pathLst>
              <a:path h="653785" w="1912668">
                <a:moveTo>
                  <a:pt x="0" y="0"/>
                </a:moveTo>
                <a:lnTo>
                  <a:pt x="1912668" y="0"/>
                </a:lnTo>
                <a:lnTo>
                  <a:pt x="1912668" y="653785"/>
                </a:lnTo>
                <a:lnTo>
                  <a:pt x="0" y="65378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1" id="11"/>
          <p:cNvSpPr/>
          <p:nvPr/>
        </p:nvSpPr>
        <p:spPr>
          <a:xfrm flipH="false" flipV="false" rot="0">
            <a:off x="1028700" y="6440384"/>
            <a:ext cx="1912668" cy="653785"/>
          </a:xfrm>
          <a:custGeom>
            <a:avLst/>
            <a:gdLst/>
            <a:ahLst/>
            <a:cxnLst/>
            <a:rect r="r" b="b" t="t" l="l"/>
            <a:pathLst>
              <a:path h="653785" w="1912668">
                <a:moveTo>
                  <a:pt x="0" y="0"/>
                </a:moveTo>
                <a:lnTo>
                  <a:pt x="1912668" y="0"/>
                </a:lnTo>
                <a:lnTo>
                  <a:pt x="1912668" y="653785"/>
                </a:lnTo>
                <a:lnTo>
                  <a:pt x="0" y="65378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2" id="12"/>
          <p:cNvSpPr txBox="true"/>
          <p:nvPr/>
        </p:nvSpPr>
        <p:spPr>
          <a:xfrm rot="0">
            <a:off x="1028700" y="800100"/>
            <a:ext cx="15516225" cy="930275"/>
          </a:xfrm>
          <a:prstGeom prst="rect">
            <a:avLst/>
          </a:prstGeom>
        </p:spPr>
        <p:txBody>
          <a:bodyPr anchor="t" rtlCol="false" tIns="0" lIns="0" bIns="0" rIns="0">
            <a:spAutoFit/>
          </a:bodyPr>
          <a:lstStyle/>
          <a:p>
            <a:pPr algn="l" marL="0" indent="0" lvl="0">
              <a:lnSpc>
                <a:spcPts val="6999"/>
              </a:lnSpc>
            </a:pPr>
            <a:r>
              <a:rPr lang="en-US" b="true" sz="6999">
                <a:solidFill>
                  <a:srgbClr val="FFFFFF"/>
                </a:solidFill>
                <a:latin typeface="Bricolage Grotesque Bold"/>
                <a:ea typeface="Bricolage Grotesque Bold"/>
                <a:cs typeface="Bricolage Grotesque Bold"/>
                <a:sym typeface="Bricolage Grotesque Bold"/>
              </a:rPr>
              <a:t>Presentation Outline for ShopCrawl</a:t>
            </a:r>
          </a:p>
        </p:txBody>
      </p:sp>
      <p:sp>
        <p:nvSpPr>
          <p:cNvPr name="TextBox 13" id="13"/>
          <p:cNvSpPr txBox="true"/>
          <p:nvPr/>
        </p:nvSpPr>
        <p:spPr>
          <a:xfrm rot="0">
            <a:off x="3583870" y="2628584"/>
            <a:ext cx="7194067" cy="1317095"/>
          </a:xfrm>
          <a:prstGeom prst="rect">
            <a:avLst/>
          </a:prstGeom>
        </p:spPr>
        <p:txBody>
          <a:bodyPr anchor="t" rtlCol="false" tIns="0" lIns="0" bIns="0" rIns="0">
            <a:spAutoFit/>
          </a:bodyPr>
          <a:lstStyle/>
          <a:p>
            <a:pPr algn="l" marL="0" indent="0" lvl="0">
              <a:lnSpc>
                <a:spcPts val="5219"/>
              </a:lnSpc>
              <a:spcBef>
                <a:spcPct val="0"/>
              </a:spcBef>
            </a:pPr>
            <a:r>
              <a:rPr lang="en-US" b="true" sz="4349">
                <a:solidFill>
                  <a:srgbClr val="D1D5DB"/>
                </a:solidFill>
                <a:latin typeface="Bricolage Grotesque Bold"/>
                <a:ea typeface="Bricolage Grotesque Bold"/>
                <a:cs typeface="Bricolage Grotesque Bold"/>
                <a:sym typeface="Bricolage Grotesque Bold"/>
              </a:rPr>
              <a:t>Heu</a:t>
            </a:r>
            <a:r>
              <a:rPr lang="en-US" b="true" sz="4349" strike="noStrike" u="none">
                <a:solidFill>
                  <a:srgbClr val="D1D5DB"/>
                </a:solidFill>
                <a:latin typeface="Bricolage Grotesque Bold"/>
                <a:ea typeface="Bricolage Grotesque Bold"/>
                <a:cs typeface="Bricolage Grotesque Bold"/>
                <a:sym typeface="Bricolage Grotesque Bold"/>
              </a:rPr>
              <a:t>r</a:t>
            </a:r>
            <a:r>
              <a:rPr lang="en-US" b="true" sz="4349" strike="noStrike" u="none">
                <a:solidFill>
                  <a:srgbClr val="D1D5DB"/>
                </a:solidFill>
                <a:latin typeface="Bricolage Grotesque Bold"/>
                <a:ea typeface="Bricolage Grotesque Bold"/>
                <a:cs typeface="Bricolage Grotesque Bold"/>
                <a:sym typeface="Bricolage Grotesque Bold"/>
              </a:rPr>
              <a:t>is</a:t>
            </a:r>
            <a:r>
              <a:rPr lang="en-US" b="true" sz="4349" strike="noStrike" u="none">
                <a:solidFill>
                  <a:srgbClr val="D1D5DB"/>
                </a:solidFill>
                <a:latin typeface="Bricolage Grotesque Bold"/>
                <a:ea typeface="Bricolage Grotesque Bold"/>
                <a:cs typeface="Bricolage Grotesque Bold"/>
                <a:sym typeface="Bricolage Grotesque Bold"/>
              </a:rPr>
              <a:t>t</a:t>
            </a:r>
            <a:r>
              <a:rPr lang="en-US" b="true" sz="4349" strike="noStrike" u="none">
                <a:solidFill>
                  <a:srgbClr val="D1D5DB"/>
                </a:solidFill>
                <a:latin typeface="Bricolage Grotesque Bold"/>
                <a:ea typeface="Bricolage Grotesque Bold"/>
                <a:cs typeface="Bricolage Grotesque Bold"/>
                <a:sym typeface="Bricolage Grotesque Bold"/>
              </a:rPr>
              <a:t>ic</a:t>
            </a:r>
            <a:r>
              <a:rPr lang="en-US" b="true" sz="4349" strike="noStrike" u="none">
                <a:solidFill>
                  <a:srgbClr val="D1D5DB"/>
                </a:solidFill>
                <a:latin typeface="Bricolage Grotesque Bold"/>
                <a:ea typeface="Bricolage Grotesque Bold"/>
                <a:cs typeface="Bricolage Grotesque Bold"/>
                <a:sym typeface="Bricolage Grotesque Bold"/>
              </a:rPr>
              <a:t> E</a:t>
            </a:r>
            <a:r>
              <a:rPr lang="en-US" b="true" sz="4349" strike="noStrike" u="none">
                <a:solidFill>
                  <a:srgbClr val="D1D5DB"/>
                </a:solidFill>
                <a:latin typeface="Bricolage Grotesque Bold"/>
                <a:ea typeface="Bricolage Grotesque Bold"/>
                <a:cs typeface="Bricolage Grotesque Bold"/>
                <a:sym typeface="Bricolage Grotesque Bold"/>
              </a:rPr>
              <a:t>v</a:t>
            </a:r>
            <a:r>
              <a:rPr lang="en-US" b="true" sz="4349" strike="noStrike" u="none">
                <a:solidFill>
                  <a:srgbClr val="D1D5DB"/>
                </a:solidFill>
                <a:latin typeface="Bricolage Grotesque Bold"/>
                <a:ea typeface="Bricolage Grotesque Bold"/>
                <a:cs typeface="Bricolage Grotesque Bold"/>
                <a:sym typeface="Bricolage Grotesque Bold"/>
              </a:rPr>
              <a:t>al</a:t>
            </a:r>
            <a:r>
              <a:rPr lang="en-US" b="true" sz="4349" strike="noStrike" u="none">
                <a:solidFill>
                  <a:srgbClr val="D1D5DB"/>
                </a:solidFill>
                <a:latin typeface="Bricolage Grotesque Bold"/>
                <a:ea typeface="Bricolage Grotesque Bold"/>
                <a:cs typeface="Bricolage Grotesque Bold"/>
                <a:sym typeface="Bricolage Grotesque Bold"/>
              </a:rPr>
              <a:t>uat</a:t>
            </a:r>
            <a:r>
              <a:rPr lang="en-US" b="true" sz="4349" strike="noStrike" u="none">
                <a:solidFill>
                  <a:srgbClr val="D1D5DB"/>
                </a:solidFill>
                <a:latin typeface="Bricolage Grotesque Bold"/>
                <a:ea typeface="Bricolage Grotesque Bold"/>
                <a:cs typeface="Bricolage Grotesque Bold"/>
                <a:sym typeface="Bricolage Grotesque Bold"/>
              </a:rPr>
              <a:t>i</a:t>
            </a:r>
            <a:r>
              <a:rPr lang="en-US" b="true" sz="4349" strike="noStrike" u="none">
                <a:solidFill>
                  <a:srgbClr val="D1D5DB"/>
                </a:solidFill>
                <a:latin typeface="Bricolage Grotesque Bold"/>
                <a:ea typeface="Bricolage Grotesque Bold"/>
                <a:cs typeface="Bricolage Grotesque Bold"/>
                <a:sym typeface="Bricolage Grotesque Bold"/>
              </a:rPr>
              <a:t>on Result</a:t>
            </a:r>
            <a:r>
              <a:rPr lang="en-US" b="true" sz="4349" strike="noStrike" u="none">
                <a:solidFill>
                  <a:srgbClr val="D1D5DB"/>
                </a:solidFill>
                <a:latin typeface="Bricolage Grotesque Bold"/>
                <a:ea typeface="Bricolage Grotesque Bold"/>
                <a:cs typeface="Bricolage Grotesque Bold"/>
                <a:sym typeface="Bricolage Grotesque Bold"/>
              </a:rPr>
              <a:t>s</a:t>
            </a:r>
          </a:p>
        </p:txBody>
      </p:sp>
      <p:sp>
        <p:nvSpPr>
          <p:cNvPr name="TextBox 14" id="14"/>
          <p:cNvSpPr txBox="true"/>
          <p:nvPr/>
        </p:nvSpPr>
        <p:spPr>
          <a:xfrm rot="0">
            <a:off x="3583870" y="4366276"/>
            <a:ext cx="7188980" cy="1317095"/>
          </a:xfrm>
          <a:prstGeom prst="rect">
            <a:avLst/>
          </a:prstGeom>
        </p:spPr>
        <p:txBody>
          <a:bodyPr anchor="t" rtlCol="false" tIns="0" lIns="0" bIns="0" rIns="0">
            <a:spAutoFit/>
          </a:bodyPr>
          <a:lstStyle/>
          <a:p>
            <a:pPr algn="l" marL="0" indent="0" lvl="0">
              <a:lnSpc>
                <a:spcPts val="5219"/>
              </a:lnSpc>
              <a:spcBef>
                <a:spcPct val="0"/>
              </a:spcBef>
            </a:pPr>
            <a:r>
              <a:rPr lang="en-US" b="true" sz="4349">
                <a:solidFill>
                  <a:srgbClr val="D1D5DB"/>
                </a:solidFill>
                <a:latin typeface="Bricolage Grotesque Bold"/>
                <a:ea typeface="Bricolage Grotesque Bold"/>
                <a:cs typeface="Bricolage Grotesque Bold"/>
                <a:sym typeface="Bricolage Grotesque Bold"/>
              </a:rPr>
              <a:t>A</a:t>
            </a:r>
            <a:r>
              <a:rPr lang="en-US" b="true" sz="4349" strike="noStrike" u="none">
                <a:solidFill>
                  <a:srgbClr val="D1D5DB"/>
                </a:solidFill>
                <a:latin typeface="Bricolage Grotesque Bold"/>
                <a:ea typeface="Bricolage Grotesque Bold"/>
                <a:cs typeface="Bricolage Grotesque Bold"/>
                <a:sym typeface="Bricolage Grotesque Bold"/>
              </a:rPr>
              <a:t>l</a:t>
            </a:r>
            <a:r>
              <a:rPr lang="en-US" b="true" sz="4349" strike="noStrike" u="none">
                <a:solidFill>
                  <a:srgbClr val="D1D5DB"/>
                </a:solidFill>
                <a:latin typeface="Bricolage Grotesque Bold"/>
                <a:ea typeface="Bricolage Grotesque Bold"/>
                <a:cs typeface="Bricolage Grotesque Bold"/>
                <a:sym typeface="Bricolage Grotesque Bold"/>
              </a:rPr>
              <a:t>l </a:t>
            </a:r>
            <a:r>
              <a:rPr lang="en-US" b="true" sz="4349" strike="noStrike" u="none">
                <a:solidFill>
                  <a:srgbClr val="D1D5DB"/>
                </a:solidFill>
                <a:latin typeface="Bricolage Grotesque Bold"/>
                <a:ea typeface="Bricolage Grotesque Bold"/>
                <a:cs typeface="Bricolage Grotesque Bold"/>
                <a:sym typeface="Bricolage Grotesque Bold"/>
              </a:rPr>
              <a:t>m</a:t>
            </a:r>
            <a:r>
              <a:rPr lang="en-US" b="true" sz="4349" strike="noStrike" u="none">
                <a:solidFill>
                  <a:srgbClr val="D1D5DB"/>
                </a:solidFill>
                <a:latin typeface="Bricolage Grotesque Bold"/>
                <a:ea typeface="Bricolage Grotesque Bold"/>
                <a:cs typeface="Bricolage Grotesque Bold"/>
                <a:sym typeface="Bricolage Grotesque Bold"/>
              </a:rPr>
              <a:t>ajor UI a</a:t>
            </a:r>
            <a:r>
              <a:rPr lang="en-US" b="true" sz="4349" strike="noStrike" u="none">
                <a:solidFill>
                  <a:srgbClr val="D1D5DB"/>
                </a:solidFill>
                <a:latin typeface="Bricolage Grotesque Bold"/>
                <a:ea typeface="Bricolage Grotesque Bold"/>
                <a:cs typeface="Bricolage Grotesque Bold"/>
                <a:sym typeface="Bricolage Grotesque Bold"/>
              </a:rPr>
              <a:t>n</a:t>
            </a:r>
            <a:r>
              <a:rPr lang="en-US" b="true" sz="4349" strike="noStrike" u="none">
                <a:solidFill>
                  <a:srgbClr val="D1D5DB"/>
                </a:solidFill>
                <a:latin typeface="Bricolage Grotesque Bold"/>
                <a:ea typeface="Bricolage Grotesque Bold"/>
                <a:cs typeface="Bricolage Grotesque Bold"/>
                <a:sym typeface="Bricolage Grotesque Bold"/>
              </a:rPr>
              <a:t>d</a:t>
            </a:r>
            <a:r>
              <a:rPr lang="en-US" b="true" sz="4349" strike="noStrike" u="none">
                <a:solidFill>
                  <a:srgbClr val="D1D5DB"/>
                </a:solidFill>
                <a:latin typeface="Bricolage Grotesque Bold"/>
                <a:ea typeface="Bricolage Grotesque Bold"/>
                <a:cs typeface="Bricolage Grotesque Bold"/>
                <a:sym typeface="Bricolage Grotesque Bold"/>
              </a:rPr>
              <a:t> Pr</a:t>
            </a:r>
            <a:r>
              <a:rPr lang="en-US" b="true" sz="4349" strike="noStrike" u="none">
                <a:solidFill>
                  <a:srgbClr val="D1D5DB"/>
                </a:solidFill>
                <a:latin typeface="Bricolage Grotesque Bold"/>
                <a:ea typeface="Bricolage Grotesque Bold"/>
                <a:cs typeface="Bricolage Grotesque Bold"/>
                <a:sym typeface="Bricolage Grotesque Bold"/>
              </a:rPr>
              <a:t>oduc</a:t>
            </a:r>
            <a:r>
              <a:rPr lang="en-US" b="true" sz="4349" strike="noStrike" u="none">
                <a:solidFill>
                  <a:srgbClr val="D1D5DB"/>
                </a:solidFill>
                <a:latin typeface="Bricolage Grotesque Bold"/>
                <a:ea typeface="Bricolage Grotesque Bold"/>
                <a:cs typeface="Bricolage Grotesque Bold"/>
                <a:sym typeface="Bricolage Grotesque Bold"/>
              </a:rPr>
              <a:t>t</a:t>
            </a:r>
            <a:r>
              <a:rPr lang="en-US" b="true" sz="4349" strike="noStrike" u="none">
                <a:solidFill>
                  <a:srgbClr val="D1D5DB"/>
                </a:solidFill>
                <a:latin typeface="Bricolage Grotesque Bold"/>
                <a:ea typeface="Bricolage Grotesque Bold"/>
                <a:cs typeface="Bricolage Grotesque Bold"/>
                <a:sym typeface="Bricolage Grotesque Bold"/>
              </a:rPr>
              <a:t> R</a:t>
            </a:r>
            <a:r>
              <a:rPr lang="en-US" b="true" sz="4349" strike="noStrike" u="none">
                <a:solidFill>
                  <a:srgbClr val="D1D5DB"/>
                </a:solidFill>
                <a:latin typeface="Bricolage Grotesque Bold"/>
                <a:ea typeface="Bricolage Grotesque Bold"/>
                <a:cs typeface="Bricolage Grotesque Bold"/>
                <a:sym typeface="Bricolage Grotesque Bold"/>
              </a:rPr>
              <a:t>e</a:t>
            </a:r>
            <a:r>
              <a:rPr lang="en-US" b="true" sz="4349" strike="noStrike" u="none">
                <a:solidFill>
                  <a:srgbClr val="D1D5DB"/>
                </a:solidFill>
                <a:latin typeface="Bricolage Grotesque Bold"/>
                <a:ea typeface="Bricolage Grotesque Bold"/>
                <a:cs typeface="Bricolage Grotesque Bold"/>
                <a:sym typeface="Bricolage Grotesque Bold"/>
              </a:rPr>
              <a:t>visions</a:t>
            </a:r>
          </a:p>
        </p:txBody>
      </p:sp>
      <p:sp>
        <p:nvSpPr>
          <p:cNvPr name="TextBox 15" id="15"/>
          <p:cNvSpPr txBox="true"/>
          <p:nvPr/>
        </p:nvSpPr>
        <p:spPr>
          <a:xfrm rot="0">
            <a:off x="3581327" y="8168551"/>
            <a:ext cx="7194067" cy="663310"/>
          </a:xfrm>
          <a:prstGeom prst="rect">
            <a:avLst/>
          </a:prstGeom>
        </p:spPr>
        <p:txBody>
          <a:bodyPr anchor="t" rtlCol="false" tIns="0" lIns="0" bIns="0" rIns="0">
            <a:spAutoFit/>
          </a:bodyPr>
          <a:lstStyle/>
          <a:p>
            <a:pPr algn="l" marL="0" indent="0" lvl="0">
              <a:lnSpc>
                <a:spcPts val="5219"/>
              </a:lnSpc>
              <a:spcBef>
                <a:spcPct val="0"/>
              </a:spcBef>
            </a:pPr>
            <a:r>
              <a:rPr lang="en-US" b="true" sz="4349">
                <a:solidFill>
                  <a:srgbClr val="D1D5DB"/>
                </a:solidFill>
                <a:latin typeface="Bricolage Grotesque Bold"/>
                <a:ea typeface="Bricolage Grotesque Bold"/>
                <a:cs typeface="Bricolage Grotesque Bold"/>
                <a:sym typeface="Bricolage Grotesque Bold"/>
              </a:rPr>
              <a:t>Demo</a:t>
            </a:r>
            <a:r>
              <a:rPr lang="en-US" b="true" sz="4349" strike="noStrike" u="none">
                <a:solidFill>
                  <a:srgbClr val="D1D5DB"/>
                </a:solidFill>
                <a:latin typeface="Bricolage Grotesque Bold"/>
                <a:ea typeface="Bricolage Grotesque Bold"/>
                <a:cs typeface="Bricolage Grotesque Bold"/>
                <a:sym typeface="Bricolage Grotesque Bold"/>
              </a:rPr>
              <a:t> </a:t>
            </a:r>
            <a:r>
              <a:rPr lang="en-US" b="true" sz="4349" strike="noStrike" u="none">
                <a:solidFill>
                  <a:srgbClr val="D1D5DB"/>
                </a:solidFill>
                <a:latin typeface="Bricolage Grotesque Bold"/>
                <a:ea typeface="Bricolage Grotesque Bold"/>
                <a:cs typeface="Bricolage Grotesque Bold"/>
                <a:sym typeface="Bricolage Grotesque Bold"/>
              </a:rPr>
              <a:t>of Prototyp</a:t>
            </a:r>
            <a:r>
              <a:rPr lang="en-US" b="true" sz="4349" strike="noStrike" u="none">
                <a:solidFill>
                  <a:srgbClr val="D1D5DB"/>
                </a:solidFill>
                <a:latin typeface="Bricolage Grotesque Bold"/>
                <a:ea typeface="Bricolage Grotesque Bold"/>
                <a:cs typeface="Bricolage Grotesque Bold"/>
                <a:sym typeface="Bricolage Grotesque Bold"/>
              </a:rPr>
              <a:t>e</a:t>
            </a:r>
            <a:r>
              <a:rPr lang="en-US" b="true" sz="4349" strike="noStrike" u="none">
                <a:solidFill>
                  <a:srgbClr val="D1D5DB"/>
                </a:solidFill>
                <a:latin typeface="Bricolage Grotesque Bold"/>
                <a:ea typeface="Bricolage Grotesque Bold"/>
                <a:cs typeface="Bricolage Grotesque Bold"/>
                <a:sym typeface="Bricolage Grotesque Bold"/>
              </a:rPr>
              <a:t> so far</a:t>
            </a:r>
          </a:p>
        </p:txBody>
      </p:sp>
      <p:sp>
        <p:nvSpPr>
          <p:cNvPr name="TextBox 16" id="16"/>
          <p:cNvSpPr txBox="true"/>
          <p:nvPr/>
        </p:nvSpPr>
        <p:spPr>
          <a:xfrm rot="0">
            <a:off x="3583870" y="6103967"/>
            <a:ext cx="7194067" cy="1317095"/>
          </a:xfrm>
          <a:prstGeom prst="rect">
            <a:avLst/>
          </a:prstGeom>
        </p:spPr>
        <p:txBody>
          <a:bodyPr anchor="t" rtlCol="false" tIns="0" lIns="0" bIns="0" rIns="0">
            <a:spAutoFit/>
          </a:bodyPr>
          <a:lstStyle/>
          <a:p>
            <a:pPr algn="l" marL="0" indent="0" lvl="0">
              <a:lnSpc>
                <a:spcPts val="5219"/>
              </a:lnSpc>
              <a:spcBef>
                <a:spcPct val="0"/>
              </a:spcBef>
            </a:pPr>
            <a:r>
              <a:rPr lang="en-US" b="true" sz="4349">
                <a:solidFill>
                  <a:srgbClr val="D1D5DB"/>
                </a:solidFill>
                <a:latin typeface="Bricolage Grotesque Bold"/>
                <a:ea typeface="Bricolage Grotesque Bold"/>
                <a:cs typeface="Bricolage Grotesque Bold"/>
                <a:sym typeface="Bricolage Grotesque Bold"/>
              </a:rPr>
              <a:t>Prototype I</a:t>
            </a:r>
            <a:r>
              <a:rPr lang="en-US" b="true" sz="4349" strike="noStrike" u="none">
                <a:solidFill>
                  <a:srgbClr val="D1D5DB"/>
                </a:solidFill>
                <a:latin typeface="Bricolage Grotesque Bold"/>
                <a:ea typeface="Bricolage Grotesque Bold"/>
                <a:cs typeface="Bricolage Grotesque Bold"/>
                <a:sym typeface="Bricolage Grotesque Bold"/>
              </a:rPr>
              <a:t>mplement</a:t>
            </a:r>
            <a:r>
              <a:rPr lang="en-US" b="true" sz="4349" strike="noStrike" u="none">
                <a:solidFill>
                  <a:srgbClr val="D1D5DB"/>
                </a:solidFill>
                <a:latin typeface="Bricolage Grotesque Bold"/>
                <a:ea typeface="Bricolage Grotesque Bold"/>
                <a:cs typeface="Bricolage Grotesque Bold"/>
                <a:sym typeface="Bricolage Grotesque Bold"/>
              </a:rPr>
              <a:t>ati</a:t>
            </a:r>
            <a:r>
              <a:rPr lang="en-US" b="true" sz="4349" strike="noStrike" u="none">
                <a:solidFill>
                  <a:srgbClr val="D1D5DB"/>
                </a:solidFill>
                <a:latin typeface="Bricolage Grotesque Bold"/>
                <a:ea typeface="Bricolage Grotesque Bold"/>
                <a:cs typeface="Bricolage Grotesque Bold"/>
                <a:sym typeface="Bricolage Grotesque Bold"/>
              </a:rPr>
              <a:t>o</a:t>
            </a:r>
            <a:r>
              <a:rPr lang="en-US" b="true" sz="4349" strike="noStrike" u="none">
                <a:solidFill>
                  <a:srgbClr val="D1D5DB"/>
                </a:solidFill>
                <a:latin typeface="Bricolage Grotesque Bold"/>
                <a:ea typeface="Bricolage Grotesque Bold"/>
                <a:cs typeface="Bricolage Grotesque Bold"/>
                <a:sym typeface="Bricolage Grotesque Bold"/>
              </a:rPr>
              <a:t>n S</a:t>
            </a:r>
            <a:r>
              <a:rPr lang="en-US" b="true" sz="4349" strike="noStrike" u="none">
                <a:solidFill>
                  <a:srgbClr val="D1D5DB"/>
                </a:solidFill>
                <a:latin typeface="Bricolage Grotesque Bold"/>
                <a:ea typeface="Bricolage Grotesque Bold"/>
                <a:cs typeface="Bricolage Grotesque Bold"/>
                <a:sym typeface="Bricolage Grotesque Bold"/>
              </a:rPr>
              <a:t>t</a:t>
            </a:r>
            <a:r>
              <a:rPr lang="en-US" b="true" sz="4349" strike="noStrike" u="none">
                <a:solidFill>
                  <a:srgbClr val="D1D5DB"/>
                </a:solidFill>
                <a:latin typeface="Bricolage Grotesque Bold"/>
                <a:ea typeface="Bricolage Grotesque Bold"/>
                <a:cs typeface="Bricolage Grotesque Bold"/>
                <a:sym typeface="Bricolage Grotesque Bold"/>
              </a:rPr>
              <a:t>a</a:t>
            </a:r>
            <a:r>
              <a:rPr lang="en-US" b="true" sz="4349" strike="noStrike" u="none">
                <a:solidFill>
                  <a:srgbClr val="D1D5DB"/>
                </a:solidFill>
                <a:latin typeface="Bricolage Grotesque Bold"/>
                <a:ea typeface="Bricolage Grotesque Bold"/>
                <a:cs typeface="Bricolage Grotesque Bold"/>
                <a:sym typeface="Bricolage Grotesque Bold"/>
              </a:rPr>
              <a:t>tu</a:t>
            </a:r>
            <a:r>
              <a:rPr lang="en-US" b="true" sz="4349" strike="noStrike" u="none">
                <a:solidFill>
                  <a:srgbClr val="D1D5DB"/>
                </a:solidFill>
                <a:latin typeface="Bricolage Grotesque Bold"/>
                <a:ea typeface="Bricolage Grotesque Bold"/>
                <a:cs typeface="Bricolage Grotesque Bold"/>
                <a:sym typeface="Bricolage Grotesque Bold"/>
              </a:rPr>
              <a:t>s</a:t>
            </a:r>
          </a:p>
        </p:txBody>
      </p:sp>
    </p:spTree>
  </p:cSld>
  <p:clrMapOvr>
    <a:masterClrMapping/>
  </p:clrMapOvr>
  <p:transition spd="slow">
    <p:push dir="l"/>
  </p:transition>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E0C23"/>
        </a:solidFill>
      </p:bgPr>
    </p:bg>
    <p:spTree>
      <p:nvGrpSpPr>
        <p:cNvPr id="1" name=""/>
        <p:cNvGrpSpPr/>
        <p:nvPr/>
      </p:nvGrpSpPr>
      <p:grpSpPr>
        <a:xfrm>
          <a:off x="0" y="0"/>
          <a:ext cx="0" cy="0"/>
          <a:chOff x="0" y="0"/>
          <a:chExt cx="0" cy="0"/>
        </a:xfrm>
      </p:grpSpPr>
      <p:grpSp>
        <p:nvGrpSpPr>
          <p:cNvPr name="Group 2" id="2"/>
          <p:cNvGrpSpPr/>
          <p:nvPr/>
        </p:nvGrpSpPr>
        <p:grpSpPr>
          <a:xfrm rot="0">
            <a:off x="16067424" y="7846088"/>
            <a:ext cx="3467057" cy="4305236"/>
            <a:chOff x="0" y="0"/>
            <a:chExt cx="4622743" cy="5740315"/>
          </a:xfrm>
        </p:grpSpPr>
        <p:sp>
          <p:nvSpPr>
            <p:cNvPr name="Freeform 3" id="3"/>
            <p:cNvSpPr/>
            <p:nvPr/>
          </p:nvSpPr>
          <p:spPr>
            <a:xfrm flipH="false" flipV="false" rot="-2700000">
              <a:off x="-124706" y="1478676"/>
              <a:ext cx="4872155" cy="1665391"/>
            </a:xfrm>
            <a:custGeom>
              <a:avLst/>
              <a:gdLst/>
              <a:ahLst/>
              <a:cxnLst/>
              <a:rect r="r" b="b" t="t" l="l"/>
              <a:pathLst>
                <a:path h="1665391" w="4872155">
                  <a:moveTo>
                    <a:pt x="0" y="0"/>
                  </a:moveTo>
                  <a:lnTo>
                    <a:pt x="4872155" y="0"/>
                  </a:lnTo>
                  <a:lnTo>
                    <a:pt x="4872155" y="1665391"/>
                  </a:lnTo>
                  <a:lnTo>
                    <a:pt x="0" y="16653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8100000">
              <a:off x="-106337" y="2577879"/>
              <a:ext cx="4835418" cy="1702128"/>
              <a:chOff x="0" y="0"/>
              <a:chExt cx="954623" cy="336039"/>
            </a:xfrm>
          </p:grpSpPr>
          <p:sp>
            <p:nvSpPr>
              <p:cNvPr name="Freeform 5" id="5"/>
              <p:cNvSpPr/>
              <p:nvPr/>
            </p:nvSpPr>
            <p:spPr>
              <a:xfrm flipH="false" flipV="false" rot="0">
                <a:off x="0" y="0"/>
                <a:ext cx="954623" cy="336039"/>
              </a:xfrm>
              <a:custGeom>
                <a:avLst/>
                <a:gdLst/>
                <a:ahLst/>
                <a:cxnLst/>
                <a:rect r="r" b="b" t="t" l="l"/>
                <a:pathLst>
                  <a:path h="336039" w="954623">
                    <a:moveTo>
                      <a:pt x="751423" y="0"/>
                    </a:moveTo>
                    <a:cubicBezTo>
                      <a:pt x="863647" y="0"/>
                      <a:pt x="954623" y="75225"/>
                      <a:pt x="954623" y="168020"/>
                    </a:cubicBezTo>
                    <a:cubicBezTo>
                      <a:pt x="954623" y="260814"/>
                      <a:pt x="863647" y="336039"/>
                      <a:pt x="751423" y="336039"/>
                    </a:cubicBezTo>
                    <a:lnTo>
                      <a:pt x="203200" y="336039"/>
                    </a:lnTo>
                    <a:cubicBezTo>
                      <a:pt x="90976" y="336039"/>
                      <a:pt x="0" y="260814"/>
                      <a:pt x="0" y="168020"/>
                    </a:cubicBezTo>
                    <a:cubicBezTo>
                      <a:pt x="0" y="75225"/>
                      <a:pt x="90976" y="0"/>
                      <a:pt x="203200" y="0"/>
                    </a:cubicBezTo>
                    <a:close/>
                  </a:path>
                </a:pathLst>
              </a:custGeom>
              <a:solidFill>
                <a:srgbClr val="FF8A1E"/>
              </a:solidFill>
              <a:ln cap="sq">
                <a:noFill/>
                <a:prstDash val="solid"/>
                <a:miter/>
              </a:ln>
            </p:spPr>
          </p:sp>
          <p:sp>
            <p:nvSpPr>
              <p:cNvPr name="TextBox 6" id="6"/>
              <p:cNvSpPr txBox="true"/>
              <p:nvPr/>
            </p:nvSpPr>
            <p:spPr>
              <a:xfrm>
                <a:off x="0" y="-19050"/>
                <a:ext cx="954623" cy="355089"/>
              </a:xfrm>
              <a:prstGeom prst="rect">
                <a:avLst/>
              </a:prstGeom>
            </p:spPr>
            <p:txBody>
              <a:bodyPr anchor="ctr" rtlCol="false" tIns="18752" lIns="18752" bIns="18752" rIns="18752"/>
              <a:lstStyle/>
              <a:p>
                <a:pPr algn="ctr" marL="0" indent="0" lvl="0">
                  <a:lnSpc>
                    <a:spcPts val="755"/>
                  </a:lnSpc>
                  <a:spcBef>
                    <a:spcPct val="0"/>
                  </a:spcBef>
                </a:pPr>
              </a:p>
            </p:txBody>
          </p:sp>
        </p:grpSp>
      </p:grpSp>
      <p:sp>
        <p:nvSpPr>
          <p:cNvPr name="TextBox 7" id="7"/>
          <p:cNvSpPr txBox="true"/>
          <p:nvPr/>
        </p:nvSpPr>
        <p:spPr>
          <a:xfrm rot="0">
            <a:off x="1385888" y="476471"/>
            <a:ext cx="15516225" cy="930275"/>
          </a:xfrm>
          <a:prstGeom prst="rect">
            <a:avLst/>
          </a:prstGeom>
        </p:spPr>
        <p:txBody>
          <a:bodyPr anchor="t" rtlCol="false" tIns="0" lIns="0" bIns="0" rIns="0">
            <a:spAutoFit/>
          </a:bodyPr>
          <a:lstStyle/>
          <a:p>
            <a:pPr algn="ctr" marL="0" indent="0" lvl="0">
              <a:lnSpc>
                <a:spcPts val="6999"/>
              </a:lnSpc>
            </a:pPr>
            <a:r>
              <a:rPr lang="en-US" b="true" sz="6999">
                <a:solidFill>
                  <a:srgbClr val="FFFFFF"/>
                </a:solidFill>
                <a:latin typeface="Bricolage Grotesque Bold"/>
                <a:ea typeface="Bricolage Grotesque Bold"/>
                <a:cs typeface="Bricolage Grotesque Bold"/>
                <a:sym typeface="Bricolage Grotesque Bold"/>
              </a:rPr>
              <a:t>Heuristic Evaluation Results</a:t>
            </a:r>
          </a:p>
        </p:txBody>
      </p:sp>
      <p:pic>
        <p:nvPicPr>
          <p:cNvPr name="Picture 8" id="8"/>
          <p:cNvPicPr>
            <a:picLocks noChangeAspect="true"/>
          </p:cNvPicPr>
          <p:nvPr/>
        </p:nvPicPr>
        <p:blipFill>
          <a:blip r:embed="rId4"/>
          <a:stretch>
            <a:fillRect/>
          </a:stretch>
        </p:blipFill>
        <p:spPr>
          <a:xfrm rot="0">
            <a:off x="-166272" y="712119"/>
            <a:ext cx="9892793" cy="9852091"/>
          </a:xfrm>
          <a:prstGeom prst="rect">
            <a:avLst/>
          </a:prstGeom>
        </p:spPr>
      </p:pic>
      <p:pic>
        <p:nvPicPr>
          <p:cNvPr name="Picture 9" id="9"/>
          <p:cNvPicPr>
            <a:picLocks noChangeAspect="true"/>
          </p:cNvPicPr>
          <p:nvPr/>
        </p:nvPicPr>
        <p:blipFill>
          <a:blip r:embed="rId5"/>
          <a:stretch>
            <a:fillRect/>
          </a:stretch>
        </p:blipFill>
        <p:spPr>
          <a:xfrm rot="0">
            <a:off x="8668070" y="711281"/>
            <a:ext cx="9461750" cy="10446239"/>
          </a:xfrm>
          <a:prstGeom prst="rect">
            <a:avLst/>
          </a:prstGeom>
        </p:spPr>
      </p:pic>
      <p:sp>
        <p:nvSpPr>
          <p:cNvPr name="TextBox 10" id="10"/>
          <p:cNvSpPr txBox="true"/>
          <p:nvPr/>
        </p:nvSpPr>
        <p:spPr>
          <a:xfrm rot="0">
            <a:off x="14147724" y="4799964"/>
            <a:ext cx="2356502" cy="1676400"/>
          </a:xfrm>
          <a:prstGeom prst="rect">
            <a:avLst/>
          </a:prstGeom>
        </p:spPr>
        <p:txBody>
          <a:bodyPr anchor="t" rtlCol="false" tIns="0" lIns="0" bIns="0" rIns="0">
            <a:spAutoFit/>
          </a:bodyPr>
          <a:lstStyle/>
          <a:p>
            <a:pPr algn="ctr">
              <a:lnSpc>
                <a:spcPts val="3359"/>
              </a:lnSpc>
              <a:spcBef>
                <a:spcPct val="0"/>
              </a:spcBef>
            </a:pPr>
            <a:r>
              <a:rPr lang="en-US" sz="2799">
                <a:solidFill>
                  <a:srgbClr val="FFFFFF"/>
                </a:solidFill>
                <a:latin typeface="Bricolage Grotesque"/>
                <a:ea typeface="Bricolage Grotesque"/>
                <a:cs typeface="Bricolage Grotesque"/>
                <a:sym typeface="Bricolage Grotesque"/>
              </a:rPr>
              <a:t>Match Between System &amp; World</a:t>
            </a:r>
          </a:p>
        </p:txBody>
      </p:sp>
      <p:sp>
        <p:nvSpPr>
          <p:cNvPr name="TextBox 11" id="11"/>
          <p:cNvSpPr txBox="true"/>
          <p:nvPr/>
        </p:nvSpPr>
        <p:spPr>
          <a:xfrm rot="0">
            <a:off x="13961837" y="7166606"/>
            <a:ext cx="2356502" cy="838200"/>
          </a:xfrm>
          <a:prstGeom prst="rect">
            <a:avLst/>
          </a:prstGeom>
        </p:spPr>
        <p:txBody>
          <a:bodyPr anchor="t" rtlCol="false" tIns="0" lIns="0" bIns="0" rIns="0">
            <a:spAutoFit/>
          </a:bodyPr>
          <a:lstStyle/>
          <a:p>
            <a:pPr algn="ctr">
              <a:lnSpc>
                <a:spcPts val="3359"/>
              </a:lnSpc>
              <a:spcBef>
                <a:spcPct val="0"/>
              </a:spcBef>
            </a:pPr>
            <a:r>
              <a:rPr lang="en-US" sz="2799">
                <a:solidFill>
                  <a:srgbClr val="FFFFFF"/>
                </a:solidFill>
                <a:latin typeface="Bricolage Grotesque"/>
                <a:ea typeface="Bricolage Grotesque"/>
                <a:cs typeface="Bricolage Grotesque"/>
                <a:sym typeface="Bricolage Grotesque"/>
              </a:rPr>
              <a:t>User Control &amp; Freedom</a:t>
            </a:r>
          </a:p>
        </p:txBody>
      </p:sp>
      <p:sp>
        <p:nvSpPr>
          <p:cNvPr name="TextBox 12" id="12"/>
          <p:cNvSpPr txBox="true"/>
          <p:nvPr/>
        </p:nvSpPr>
        <p:spPr>
          <a:xfrm rot="0">
            <a:off x="12459178" y="8429203"/>
            <a:ext cx="1971794" cy="723900"/>
          </a:xfrm>
          <a:prstGeom prst="rect">
            <a:avLst/>
          </a:prstGeom>
        </p:spPr>
        <p:txBody>
          <a:bodyPr anchor="t" rtlCol="false" tIns="0" lIns="0" bIns="0" rIns="0">
            <a:spAutoFit/>
          </a:bodyPr>
          <a:lstStyle/>
          <a:p>
            <a:pPr algn="ctr">
              <a:lnSpc>
                <a:spcPts val="2879"/>
              </a:lnSpc>
              <a:spcBef>
                <a:spcPct val="0"/>
              </a:spcBef>
            </a:pPr>
            <a:r>
              <a:rPr lang="en-US" sz="2400">
                <a:solidFill>
                  <a:srgbClr val="000000"/>
                </a:solidFill>
                <a:latin typeface="Bricolage Grotesque"/>
                <a:ea typeface="Bricolage Grotesque"/>
                <a:cs typeface="Bricolage Grotesque"/>
                <a:sym typeface="Bricolage Grotesque"/>
              </a:rPr>
              <a:t>Consistency &amp; Standards</a:t>
            </a:r>
          </a:p>
        </p:txBody>
      </p:sp>
      <p:sp>
        <p:nvSpPr>
          <p:cNvPr name="TextBox 13" id="13"/>
          <p:cNvSpPr txBox="true"/>
          <p:nvPr/>
        </p:nvSpPr>
        <p:spPr>
          <a:xfrm rot="0">
            <a:off x="13521958" y="3390264"/>
            <a:ext cx="1495116" cy="1085850"/>
          </a:xfrm>
          <a:prstGeom prst="rect">
            <a:avLst/>
          </a:prstGeom>
        </p:spPr>
        <p:txBody>
          <a:bodyPr anchor="t" rtlCol="false" tIns="0" lIns="0" bIns="0" rIns="0">
            <a:spAutoFit/>
          </a:bodyPr>
          <a:lstStyle/>
          <a:p>
            <a:pPr algn="ctr">
              <a:lnSpc>
                <a:spcPts val="2879"/>
              </a:lnSpc>
              <a:spcBef>
                <a:spcPct val="0"/>
              </a:spcBef>
            </a:pPr>
            <a:r>
              <a:rPr lang="en-US" sz="2400">
                <a:solidFill>
                  <a:srgbClr val="000000"/>
                </a:solidFill>
                <a:latin typeface="Bricolage Grotesque"/>
                <a:ea typeface="Bricolage Grotesque"/>
                <a:cs typeface="Bricolage Grotesque"/>
                <a:sym typeface="Bricolage Grotesque"/>
              </a:rPr>
              <a:t>Visibility of System Status</a:t>
            </a:r>
          </a:p>
        </p:txBody>
      </p:sp>
    </p:spTree>
  </p:cSld>
  <p:clrMapOvr>
    <a:masterClrMapping/>
  </p:clrMapOvr>
  <p:transition spd="slow">
    <p:push dir="l"/>
  </p:transition>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E0C23"/>
        </a:solidFill>
      </p:bgPr>
    </p:bg>
    <p:spTree>
      <p:nvGrpSpPr>
        <p:cNvPr id="1" name=""/>
        <p:cNvGrpSpPr/>
        <p:nvPr/>
      </p:nvGrpSpPr>
      <p:grpSpPr>
        <a:xfrm>
          <a:off x="0" y="0"/>
          <a:ext cx="0" cy="0"/>
          <a:chOff x="0" y="0"/>
          <a:chExt cx="0" cy="0"/>
        </a:xfrm>
      </p:grpSpPr>
      <p:grpSp>
        <p:nvGrpSpPr>
          <p:cNvPr name="Group 2" id="2"/>
          <p:cNvGrpSpPr/>
          <p:nvPr/>
        </p:nvGrpSpPr>
        <p:grpSpPr>
          <a:xfrm rot="0">
            <a:off x="16067424" y="7846088"/>
            <a:ext cx="3467057" cy="4305236"/>
            <a:chOff x="0" y="0"/>
            <a:chExt cx="4622743" cy="5740315"/>
          </a:xfrm>
        </p:grpSpPr>
        <p:sp>
          <p:nvSpPr>
            <p:cNvPr name="Freeform 3" id="3"/>
            <p:cNvSpPr/>
            <p:nvPr/>
          </p:nvSpPr>
          <p:spPr>
            <a:xfrm flipH="false" flipV="false" rot="-2700000">
              <a:off x="-124706" y="1478676"/>
              <a:ext cx="4872155" cy="1665391"/>
            </a:xfrm>
            <a:custGeom>
              <a:avLst/>
              <a:gdLst/>
              <a:ahLst/>
              <a:cxnLst/>
              <a:rect r="r" b="b" t="t" l="l"/>
              <a:pathLst>
                <a:path h="1665391" w="4872155">
                  <a:moveTo>
                    <a:pt x="0" y="0"/>
                  </a:moveTo>
                  <a:lnTo>
                    <a:pt x="4872155" y="0"/>
                  </a:lnTo>
                  <a:lnTo>
                    <a:pt x="4872155" y="1665391"/>
                  </a:lnTo>
                  <a:lnTo>
                    <a:pt x="0" y="16653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8100000">
              <a:off x="-106337" y="2577879"/>
              <a:ext cx="4835418" cy="1702128"/>
              <a:chOff x="0" y="0"/>
              <a:chExt cx="954623" cy="336039"/>
            </a:xfrm>
          </p:grpSpPr>
          <p:sp>
            <p:nvSpPr>
              <p:cNvPr name="Freeform 5" id="5"/>
              <p:cNvSpPr/>
              <p:nvPr/>
            </p:nvSpPr>
            <p:spPr>
              <a:xfrm flipH="false" flipV="false" rot="0">
                <a:off x="0" y="0"/>
                <a:ext cx="954623" cy="336039"/>
              </a:xfrm>
              <a:custGeom>
                <a:avLst/>
                <a:gdLst/>
                <a:ahLst/>
                <a:cxnLst/>
                <a:rect r="r" b="b" t="t" l="l"/>
                <a:pathLst>
                  <a:path h="336039" w="954623">
                    <a:moveTo>
                      <a:pt x="751423" y="0"/>
                    </a:moveTo>
                    <a:cubicBezTo>
                      <a:pt x="863647" y="0"/>
                      <a:pt x="954623" y="75225"/>
                      <a:pt x="954623" y="168020"/>
                    </a:cubicBezTo>
                    <a:cubicBezTo>
                      <a:pt x="954623" y="260814"/>
                      <a:pt x="863647" y="336039"/>
                      <a:pt x="751423" y="336039"/>
                    </a:cubicBezTo>
                    <a:lnTo>
                      <a:pt x="203200" y="336039"/>
                    </a:lnTo>
                    <a:cubicBezTo>
                      <a:pt x="90976" y="336039"/>
                      <a:pt x="0" y="260814"/>
                      <a:pt x="0" y="168020"/>
                    </a:cubicBezTo>
                    <a:cubicBezTo>
                      <a:pt x="0" y="75225"/>
                      <a:pt x="90976" y="0"/>
                      <a:pt x="203200" y="0"/>
                    </a:cubicBezTo>
                    <a:close/>
                  </a:path>
                </a:pathLst>
              </a:custGeom>
              <a:solidFill>
                <a:srgbClr val="FF8A1E"/>
              </a:solidFill>
              <a:ln cap="sq">
                <a:noFill/>
                <a:prstDash val="solid"/>
                <a:miter/>
              </a:ln>
            </p:spPr>
          </p:sp>
          <p:sp>
            <p:nvSpPr>
              <p:cNvPr name="TextBox 6" id="6"/>
              <p:cNvSpPr txBox="true"/>
              <p:nvPr/>
            </p:nvSpPr>
            <p:spPr>
              <a:xfrm>
                <a:off x="0" y="-19050"/>
                <a:ext cx="954623" cy="355089"/>
              </a:xfrm>
              <a:prstGeom prst="rect">
                <a:avLst/>
              </a:prstGeom>
            </p:spPr>
            <p:txBody>
              <a:bodyPr anchor="ctr" rtlCol="false" tIns="18752" lIns="18752" bIns="18752" rIns="18752"/>
              <a:lstStyle/>
              <a:p>
                <a:pPr algn="ctr" marL="0" indent="0" lvl="0">
                  <a:lnSpc>
                    <a:spcPts val="755"/>
                  </a:lnSpc>
                  <a:spcBef>
                    <a:spcPct val="0"/>
                  </a:spcBef>
                </a:pPr>
              </a:p>
            </p:txBody>
          </p:sp>
        </p:grpSp>
      </p:grpSp>
      <p:pic>
        <p:nvPicPr>
          <p:cNvPr name="Picture 7" id="7"/>
          <p:cNvPicPr>
            <a:picLocks noChangeAspect="true"/>
          </p:cNvPicPr>
          <p:nvPr/>
        </p:nvPicPr>
        <p:blipFill>
          <a:blip r:embed="rId4"/>
          <a:stretch>
            <a:fillRect/>
          </a:stretch>
        </p:blipFill>
        <p:spPr>
          <a:xfrm rot="0">
            <a:off x="-166272" y="1295476"/>
            <a:ext cx="9892793" cy="9268734"/>
          </a:xfrm>
          <a:prstGeom prst="rect">
            <a:avLst/>
          </a:prstGeom>
        </p:spPr>
      </p:pic>
      <p:sp>
        <p:nvSpPr>
          <p:cNvPr name="TextBox 8" id="8"/>
          <p:cNvSpPr txBox="true"/>
          <p:nvPr/>
        </p:nvSpPr>
        <p:spPr>
          <a:xfrm rot="0">
            <a:off x="9671497" y="1889952"/>
            <a:ext cx="7840316" cy="847725"/>
          </a:xfrm>
          <a:prstGeom prst="rect">
            <a:avLst/>
          </a:prstGeom>
        </p:spPr>
        <p:txBody>
          <a:bodyPr anchor="t" rtlCol="false" tIns="0" lIns="0" bIns="0" rIns="0">
            <a:spAutoFit/>
          </a:bodyPr>
          <a:lstStyle/>
          <a:p>
            <a:pPr algn="l" marL="0" indent="0" lvl="0">
              <a:lnSpc>
                <a:spcPts val="6609"/>
              </a:lnSpc>
              <a:spcBef>
                <a:spcPct val="0"/>
              </a:spcBef>
            </a:pPr>
            <a:r>
              <a:rPr lang="en-US" b="true" sz="5507">
                <a:solidFill>
                  <a:srgbClr val="FDFCFD"/>
                </a:solidFill>
                <a:latin typeface="Bricolage Grotesque Bold"/>
                <a:ea typeface="Bricolage Grotesque Bold"/>
                <a:cs typeface="Bricolage Grotesque Bold"/>
                <a:sym typeface="Bricolage Grotesque Bold"/>
              </a:rPr>
              <a:t>Common Themes</a:t>
            </a:r>
          </a:p>
        </p:txBody>
      </p:sp>
      <p:sp>
        <p:nvSpPr>
          <p:cNvPr name="TextBox 9" id="9"/>
          <p:cNvSpPr txBox="true"/>
          <p:nvPr/>
        </p:nvSpPr>
        <p:spPr>
          <a:xfrm rot="0">
            <a:off x="9387137" y="2825368"/>
            <a:ext cx="7840316" cy="5852034"/>
          </a:xfrm>
          <a:prstGeom prst="rect">
            <a:avLst/>
          </a:prstGeom>
        </p:spPr>
        <p:txBody>
          <a:bodyPr anchor="t" rtlCol="false" tIns="0" lIns="0" bIns="0" rIns="0">
            <a:spAutoFit/>
          </a:bodyPr>
          <a:lstStyle/>
          <a:p>
            <a:pPr algn="l" marL="949962" indent="-474981" lvl="1">
              <a:lnSpc>
                <a:spcPts val="6160"/>
              </a:lnSpc>
              <a:buFont typeface="Arial"/>
              <a:buChar char="•"/>
            </a:pPr>
            <a:r>
              <a:rPr lang="en-US" b="true" sz="4400">
                <a:solidFill>
                  <a:srgbClr val="FFFFFF"/>
                </a:solidFill>
                <a:latin typeface="HK Grotesk Bold"/>
                <a:ea typeface="HK Grotesk Bold"/>
                <a:cs typeface="HK Grotesk Bold"/>
                <a:sym typeface="HK Grotesk Bold"/>
              </a:rPr>
              <a:t>Use consistent and accessible design</a:t>
            </a:r>
          </a:p>
          <a:p>
            <a:pPr algn="l" marL="949962" indent="-474981" lvl="1">
              <a:lnSpc>
                <a:spcPts val="6160"/>
              </a:lnSpc>
              <a:buFont typeface="Arial"/>
              <a:buChar char="•"/>
            </a:pPr>
            <a:r>
              <a:rPr lang="en-US" b="true" sz="4400">
                <a:solidFill>
                  <a:srgbClr val="FFFFFF"/>
                </a:solidFill>
                <a:latin typeface="HK Grotesk Bold"/>
                <a:ea typeface="HK Grotesk Bold"/>
                <a:cs typeface="HK Grotesk Bold"/>
                <a:sym typeface="HK Grotesk Bold"/>
              </a:rPr>
              <a:t>Add clarity of actions </a:t>
            </a:r>
          </a:p>
          <a:p>
            <a:pPr algn="l" marL="949962" indent="-474981" lvl="1">
              <a:lnSpc>
                <a:spcPts val="6160"/>
              </a:lnSpc>
              <a:buFont typeface="Arial"/>
              <a:buChar char="•"/>
            </a:pPr>
            <a:r>
              <a:rPr lang="en-US" b="true" sz="4400">
                <a:solidFill>
                  <a:srgbClr val="FFFFFF"/>
                </a:solidFill>
                <a:latin typeface="HK Grotesk Bold"/>
                <a:ea typeface="HK Grotesk Bold"/>
                <a:cs typeface="HK Grotesk Bold"/>
                <a:sym typeface="HK Grotesk Bold"/>
              </a:rPr>
              <a:t>Enhance user control </a:t>
            </a:r>
          </a:p>
          <a:p>
            <a:pPr algn="l">
              <a:lnSpc>
                <a:spcPts val="4703"/>
              </a:lnSpc>
            </a:pPr>
          </a:p>
          <a:p>
            <a:pPr algn="l">
              <a:lnSpc>
                <a:spcPts val="4703"/>
              </a:lnSpc>
            </a:pPr>
            <a:r>
              <a:rPr lang="en-US" sz="3359">
                <a:solidFill>
                  <a:srgbClr val="FFFFFF"/>
                </a:solidFill>
                <a:latin typeface="HK Grotesk"/>
                <a:ea typeface="HK Grotesk"/>
                <a:cs typeface="HK Grotesk"/>
                <a:sym typeface="HK Grotesk"/>
              </a:rPr>
              <a:t>A</a:t>
            </a:r>
            <a:r>
              <a:rPr lang="en-US" sz="3359">
                <a:solidFill>
                  <a:srgbClr val="FFFFFF"/>
                </a:solidFill>
                <a:latin typeface="HK Grotesk"/>
                <a:ea typeface="HK Grotesk"/>
                <a:cs typeface="HK Grotesk"/>
                <a:sym typeface="HK Grotesk"/>
              </a:rPr>
              <a:t>ddressed 41 (Severity 3 or 4) violations,  3 (Severity 2) violations, and 2 (Severity 1) violations.</a:t>
            </a:r>
          </a:p>
          <a:p>
            <a:pPr algn="l">
              <a:lnSpc>
                <a:spcPts val="2883"/>
              </a:lnSpc>
            </a:pPr>
          </a:p>
        </p:txBody>
      </p:sp>
      <p:sp>
        <p:nvSpPr>
          <p:cNvPr name="TextBox 10" id="10"/>
          <p:cNvSpPr txBox="true"/>
          <p:nvPr/>
        </p:nvSpPr>
        <p:spPr>
          <a:xfrm rot="0">
            <a:off x="1385888" y="476471"/>
            <a:ext cx="15516225" cy="930275"/>
          </a:xfrm>
          <a:prstGeom prst="rect">
            <a:avLst/>
          </a:prstGeom>
        </p:spPr>
        <p:txBody>
          <a:bodyPr anchor="t" rtlCol="false" tIns="0" lIns="0" bIns="0" rIns="0">
            <a:spAutoFit/>
          </a:bodyPr>
          <a:lstStyle/>
          <a:p>
            <a:pPr algn="ctr" marL="0" indent="0" lvl="0">
              <a:lnSpc>
                <a:spcPts val="6999"/>
              </a:lnSpc>
            </a:pPr>
            <a:r>
              <a:rPr lang="en-US" b="true" sz="6999">
                <a:solidFill>
                  <a:srgbClr val="FFFFFF"/>
                </a:solidFill>
                <a:latin typeface="Bricolage Grotesque Bold"/>
                <a:ea typeface="Bricolage Grotesque Bold"/>
                <a:cs typeface="Bricolage Grotesque Bold"/>
                <a:sym typeface="Bricolage Grotesque Bold"/>
              </a:rPr>
              <a:t>Heuristic Evaluation Results</a:t>
            </a:r>
          </a:p>
        </p:txBody>
      </p:sp>
      <p:sp>
        <p:nvSpPr>
          <p:cNvPr name="TextBox 11" id="11"/>
          <p:cNvSpPr txBox="true"/>
          <p:nvPr/>
        </p:nvSpPr>
        <p:spPr>
          <a:xfrm rot="0">
            <a:off x="9387137" y="9579606"/>
            <a:ext cx="5898198" cy="419100"/>
          </a:xfrm>
          <a:prstGeom prst="rect">
            <a:avLst/>
          </a:prstGeom>
        </p:spPr>
        <p:txBody>
          <a:bodyPr anchor="t" rtlCol="false" tIns="0" lIns="0" bIns="0" rIns="0">
            <a:spAutoFit/>
          </a:bodyPr>
          <a:lstStyle/>
          <a:p>
            <a:pPr algn="ctr">
              <a:lnSpc>
                <a:spcPts val="3359"/>
              </a:lnSpc>
              <a:spcBef>
                <a:spcPct val="0"/>
              </a:spcBef>
            </a:pPr>
            <a:r>
              <a:rPr lang="en-US" b="true" sz="2799">
                <a:solidFill>
                  <a:srgbClr val="FFFFFF"/>
                </a:solidFill>
                <a:latin typeface="Bricolage Grotesque Bold"/>
                <a:ea typeface="Bricolage Grotesque Bold"/>
                <a:cs typeface="Bricolage Grotesque Bold"/>
                <a:sym typeface="Bricolage Grotesque Bold"/>
              </a:rPr>
              <a:t>All major UI and Product Revisions</a:t>
            </a:r>
          </a:p>
        </p:txBody>
      </p:sp>
      <p:sp>
        <p:nvSpPr>
          <p:cNvPr name="AutoShape 12" id="12"/>
          <p:cNvSpPr/>
          <p:nvPr/>
        </p:nvSpPr>
        <p:spPr>
          <a:xfrm>
            <a:off x="15439546" y="9789156"/>
            <a:ext cx="825591" cy="0"/>
          </a:xfrm>
          <a:prstGeom prst="line">
            <a:avLst/>
          </a:prstGeom>
          <a:ln cap="flat" w="38100">
            <a:solidFill>
              <a:srgbClr val="FFFFFF"/>
            </a:solidFill>
            <a:prstDash val="solid"/>
            <a:headEnd type="none" len="sm" w="sm"/>
            <a:tailEnd type="triangle" len="med" w="lg"/>
          </a:ln>
        </p:spPr>
      </p:sp>
    </p:spTree>
  </p:cSld>
  <p:clrMapOvr>
    <a:masterClrMapping/>
  </p:clrMapOvr>
  <p:transition spd="slow">
    <p:push dir="l"/>
  </p:transition>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E0C23"/>
        </a:solidFill>
      </p:bgPr>
    </p:bg>
    <p:spTree>
      <p:nvGrpSpPr>
        <p:cNvPr id="1" name=""/>
        <p:cNvGrpSpPr/>
        <p:nvPr/>
      </p:nvGrpSpPr>
      <p:grpSpPr>
        <a:xfrm>
          <a:off x="0" y="0"/>
          <a:ext cx="0" cy="0"/>
          <a:chOff x="0" y="0"/>
          <a:chExt cx="0" cy="0"/>
        </a:xfrm>
      </p:grpSpPr>
      <p:sp>
        <p:nvSpPr>
          <p:cNvPr name="Freeform 2" id="2"/>
          <p:cNvSpPr/>
          <p:nvPr/>
        </p:nvSpPr>
        <p:spPr>
          <a:xfrm flipH="false" flipV="false" rot="0">
            <a:off x="14417661" y="2901342"/>
            <a:ext cx="2932147" cy="6356958"/>
          </a:xfrm>
          <a:custGeom>
            <a:avLst/>
            <a:gdLst/>
            <a:ahLst/>
            <a:cxnLst/>
            <a:rect r="r" b="b" t="t" l="l"/>
            <a:pathLst>
              <a:path h="6356958" w="2932147">
                <a:moveTo>
                  <a:pt x="0" y="0"/>
                </a:moveTo>
                <a:lnTo>
                  <a:pt x="2932147" y="0"/>
                </a:lnTo>
                <a:lnTo>
                  <a:pt x="2932147" y="6356958"/>
                </a:lnTo>
                <a:lnTo>
                  <a:pt x="0" y="6356958"/>
                </a:lnTo>
                <a:lnTo>
                  <a:pt x="0" y="0"/>
                </a:lnTo>
                <a:close/>
              </a:path>
            </a:pathLst>
          </a:custGeom>
          <a:blipFill>
            <a:blip r:embed="rId3"/>
            <a:stretch>
              <a:fillRect l="0" t="0" r="0" b="0"/>
            </a:stretch>
          </a:blipFill>
          <a:ln w="28575" cap="rnd">
            <a:solidFill>
              <a:srgbClr val="D1D5DB"/>
            </a:solidFill>
            <a:prstDash val="solid"/>
            <a:round/>
          </a:ln>
        </p:spPr>
      </p:sp>
      <p:sp>
        <p:nvSpPr>
          <p:cNvPr name="Freeform 3" id="3"/>
          <p:cNvSpPr/>
          <p:nvPr/>
        </p:nvSpPr>
        <p:spPr>
          <a:xfrm flipH="false" flipV="false" rot="0">
            <a:off x="10341438" y="2901342"/>
            <a:ext cx="3218210" cy="6356958"/>
          </a:xfrm>
          <a:custGeom>
            <a:avLst/>
            <a:gdLst/>
            <a:ahLst/>
            <a:cxnLst/>
            <a:rect r="r" b="b" t="t" l="l"/>
            <a:pathLst>
              <a:path h="6356958" w="3218210">
                <a:moveTo>
                  <a:pt x="0" y="0"/>
                </a:moveTo>
                <a:lnTo>
                  <a:pt x="3218210" y="0"/>
                </a:lnTo>
                <a:lnTo>
                  <a:pt x="3218210" y="6356958"/>
                </a:lnTo>
                <a:lnTo>
                  <a:pt x="0" y="6356958"/>
                </a:lnTo>
                <a:lnTo>
                  <a:pt x="0" y="0"/>
                </a:lnTo>
                <a:close/>
              </a:path>
            </a:pathLst>
          </a:custGeom>
          <a:blipFill>
            <a:blip r:embed="rId4"/>
            <a:stretch>
              <a:fillRect l="0" t="0" r="0" b="0"/>
            </a:stretch>
          </a:blipFill>
        </p:spPr>
      </p:sp>
      <p:sp>
        <p:nvSpPr>
          <p:cNvPr name="AutoShape 4" id="4"/>
          <p:cNvSpPr/>
          <p:nvPr/>
        </p:nvSpPr>
        <p:spPr>
          <a:xfrm>
            <a:off x="13108642" y="4379182"/>
            <a:ext cx="1461075" cy="996805"/>
          </a:xfrm>
          <a:prstGeom prst="line">
            <a:avLst/>
          </a:prstGeom>
          <a:ln cap="flat" w="152400">
            <a:solidFill>
              <a:srgbClr val="E72AAD"/>
            </a:solidFill>
            <a:prstDash val="solid"/>
            <a:headEnd type="none" len="sm" w="sm"/>
            <a:tailEnd type="triangle" len="med" w="lg"/>
          </a:ln>
        </p:spPr>
      </p:sp>
      <p:sp>
        <p:nvSpPr>
          <p:cNvPr name="Freeform 5" id="5"/>
          <p:cNvSpPr/>
          <p:nvPr/>
        </p:nvSpPr>
        <p:spPr>
          <a:xfrm flipH="false" flipV="false" rot="0">
            <a:off x="984068" y="2901342"/>
            <a:ext cx="3299528" cy="2474646"/>
          </a:xfrm>
          <a:custGeom>
            <a:avLst/>
            <a:gdLst/>
            <a:ahLst/>
            <a:cxnLst/>
            <a:rect r="r" b="b" t="t" l="l"/>
            <a:pathLst>
              <a:path h="2474646" w="3299528">
                <a:moveTo>
                  <a:pt x="0" y="0"/>
                </a:moveTo>
                <a:lnTo>
                  <a:pt x="3299528" y="0"/>
                </a:lnTo>
                <a:lnTo>
                  <a:pt x="3299528" y="2474646"/>
                </a:lnTo>
                <a:lnTo>
                  <a:pt x="0" y="2474646"/>
                </a:lnTo>
                <a:lnTo>
                  <a:pt x="0" y="0"/>
                </a:lnTo>
                <a:close/>
              </a:path>
            </a:pathLst>
          </a:custGeom>
          <a:blipFill>
            <a:blip r:embed="rId5"/>
            <a:stretch>
              <a:fillRect l="0" t="0" r="0" b="0"/>
            </a:stretch>
          </a:blipFill>
        </p:spPr>
      </p:sp>
      <p:sp>
        <p:nvSpPr>
          <p:cNvPr name="Freeform 6" id="6"/>
          <p:cNvSpPr/>
          <p:nvPr/>
        </p:nvSpPr>
        <p:spPr>
          <a:xfrm flipH="false" flipV="false" rot="0">
            <a:off x="1593114" y="4138665"/>
            <a:ext cx="6390018" cy="4792513"/>
          </a:xfrm>
          <a:custGeom>
            <a:avLst/>
            <a:gdLst/>
            <a:ahLst/>
            <a:cxnLst/>
            <a:rect r="r" b="b" t="t" l="l"/>
            <a:pathLst>
              <a:path h="4792513" w="6390018">
                <a:moveTo>
                  <a:pt x="0" y="0"/>
                </a:moveTo>
                <a:lnTo>
                  <a:pt x="6390018" y="0"/>
                </a:lnTo>
                <a:lnTo>
                  <a:pt x="6390018" y="4792513"/>
                </a:lnTo>
                <a:lnTo>
                  <a:pt x="0" y="4792513"/>
                </a:lnTo>
                <a:lnTo>
                  <a:pt x="0" y="0"/>
                </a:lnTo>
                <a:close/>
              </a:path>
            </a:pathLst>
          </a:custGeom>
          <a:blipFill>
            <a:blip r:embed="rId6"/>
            <a:stretch>
              <a:fillRect l="0" t="0" r="0" b="0"/>
            </a:stretch>
          </a:blipFill>
        </p:spPr>
      </p:sp>
      <p:sp>
        <p:nvSpPr>
          <p:cNvPr name="TextBox 7" id="7"/>
          <p:cNvSpPr txBox="true"/>
          <p:nvPr/>
        </p:nvSpPr>
        <p:spPr>
          <a:xfrm rot="0">
            <a:off x="1842781" y="9513256"/>
            <a:ext cx="5588000" cy="419100"/>
          </a:xfrm>
          <a:prstGeom prst="rect">
            <a:avLst/>
          </a:prstGeom>
        </p:spPr>
        <p:txBody>
          <a:bodyPr anchor="t" rtlCol="false" tIns="0" lIns="0" bIns="0" rIns="0">
            <a:spAutoFit/>
          </a:bodyPr>
          <a:lstStyle/>
          <a:p>
            <a:pPr algn="ctr">
              <a:lnSpc>
                <a:spcPts val="3359"/>
              </a:lnSpc>
              <a:spcBef>
                <a:spcPct val="0"/>
              </a:spcBef>
            </a:pPr>
            <a:r>
              <a:rPr lang="en-US" sz="2799">
                <a:solidFill>
                  <a:srgbClr val="FFFFFF"/>
                </a:solidFill>
                <a:latin typeface="Bricolage Grotesque"/>
                <a:ea typeface="Bricolage Grotesque"/>
                <a:cs typeface="Bricolage Grotesque"/>
                <a:sym typeface="Bricolage Grotesque"/>
              </a:rPr>
              <a:t>Violations 3, 22, 27, 43: Visual style</a:t>
            </a:r>
          </a:p>
        </p:txBody>
      </p:sp>
      <p:sp>
        <p:nvSpPr>
          <p:cNvPr name="TextBox 8" id="8"/>
          <p:cNvSpPr txBox="true"/>
          <p:nvPr/>
        </p:nvSpPr>
        <p:spPr>
          <a:xfrm rot="0">
            <a:off x="1180755" y="1143000"/>
            <a:ext cx="15516225" cy="891540"/>
          </a:xfrm>
          <a:prstGeom prst="rect">
            <a:avLst/>
          </a:prstGeom>
        </p:spPr>
        <p:txBody>
          <a:bodyPr anchor="t" rtlCol="false" tIns="0" lIns="0" bIns="0" rIns="0">
            <a:spAutoFit/>
          </a:bodyPr>
          <a:lstStyle/>
          <a:p>
            <a:pPr algn="l" marL="0" indent="0" lvl="0">
              <a:lnSpc>
                <a:spcPts val="6600"/>
              </a:lnSpc>
            </a:pPr>
            <a:r>
              <a:rPr lang="en-US" b="true" sz="6600">
                <a:solidFill>
                  <a:srgbClr val="FFFFFF"/>
                </a:solidFill>
                <a:latin typeface="Bricolage Grotesque Bold"/>
                <a:ea typeface="Bricolage Grotesque Bold"/>
                <a:cs typeface="Bricolage Grotesque Bold"/>
                <a:sym typeface="Bricolage Grotesque Bold"/>
              </a:rPr>
              <a:t>Use Consistent and Accessible Design</a:t>
            </a:r>
          </a:p>
        </p:txBody>
      </p:sp>
    </p:spTree>
  </p:cSld>
  <p:clrMapOvr>
    <a:masterClrMapping/>
  </p:clrMapOvr>
  <p:transition spd="slow">
    <p:push dir="l"/>
  </p:transition>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E0C23"/>
        </a:solidFill>
      </p:bgPr>
    </p:bg>
    <p:spTree>
      <p:nvGrpSpPr>
        <p:cNvPr id="1" name=""/>
        <p:cNvGrpSpPr/>
        <p:nvPr/>
      </p:nvGrpSpPr>
      <p:grpSpPr>
        <a:xfrm>
          <a:off x="0" y="0"/>
          <a:ext cx="0" cy="0"/>
          <a:chOff x="0" y="0"/>
          <a:chExt cx="0" cy="0"/>
        </a:xfrm>
      </p:grpSpPr>
      <p:sp>
        <p:nvSpPr>
          <p:cNvPr name="Freeform 2" id="2"/>
          <p:cNvSpPr/>
          <p:nvPr/>
        </p:nvSpPr>
        <p:spPr>
          <a:xfrm flipH="false" flipV="false" rot="0">
            <a:off x="9840165" y="2349718"/>
            <a:ext cx="2932147" cy="6356958"/>
          </a:xfrm>
          <a:custGeom>
            <a:avLst/>
            <a:gdLst/>
            <a:ahLst/>
            <a:cxnLst/>
            <a:rect r="r" b="b" t="t" l="l"/>
            <a:pathLst>
              <a:path h="6356958" w="2932147">
                <a:moveTo>
                  <a:pt x="0" y="0"/>
                </a:moveTo>
                <a:lnTo>
                  <a:pt x="2932147" y="0"/>
                </a:lnTo>
                <a:lnTo>
                  <a:pt x="2932147" y="6356958"/>
                </a:lnTo>
                <a:lnTo>
                  <a:pt x="0" y="6356958"/>
                </a:lnTo>
                <a:lnTo>
                  <a:pt x="0" y="0"/>
                </a:lnTo>
                <a:close/>
              </a:path>
            </a:pathLst>
          </a:custGeom>
          <a:blipFill>
            <a:blip r:embed="rId3"/>
            <a:stretch>
              <a:fillRect l="0" t="0" r="0" b="0"/>
            </a:stretch>
          </a:blipFill>
          <a:ln w="28575" cap="rnd">
            <a:solidFill>
              <a:srgbClr val="D1D5DB"/>
            </a:solidFill>
            <a:prstDash val="solid"/>
            <a:round/>
          </a:ln>
        </p:spPr>
      </p:sp>
      <p:sp>
        <p:nvSpPr>
          <p:cNvPr name="Freeform 3" id="3"/>
          <p:cNvSpPr/>
          <p:nvPr/>
        </p:nvSpPr>
        <p:spPr>
          <a:xfrm flipH="false" flipV="false" rot="0">
            <a:off x="5515688" y="2273518"/>
            <a:ext cx="3242049" cy="6356958"/>
          </a:xfrm>
          <a:custGeom>
            <a:avLst/>
            <a:gdLst/>
            <a:ahLst/>
            <a:cxnLst/>
            <a:rect r="r" b="b" t="t" l="l"/>
            <a:pathLst>
              <a:path h="6356958" w="3242049">
                <a:moveTo>
                  <a:pt x="0" y="0"/>
                </a:moveTo>
                <a:lnTo>
                  <a:pt x="3242049" y="0"/>
                </a:lnTo>
                <a:lnTo>
                  <a:pt x="3242049" y="6356958"/>
                </a:lnTo>
                <a:lnTo>
                  <a:pt x="0" y="6356958"/>
                </a:lnTo>
                <a:lnTo>
                  <a:pt x="0" y="0"/>
                </a:lnTo>
                <a:close/>
              </a:path>
            </a:pathLst>
          </a:custGeom>
          <a:blipFill>
            <a:blip r:embed="rId4"/>
            <a:stretch>
              <a:fillRect l="0" t="0" r="0" b="0"/>
            </a:stretch>
          </a:blipFill>
        </p:spPr>
      </p:sp>
      <p:grpSp>
        <p:nvGrpSpPr>
          <p:cNvPr name="Group 4" id="4"/>
          <p:cNvGrpSpPr/>
          <p:nvPr/>
        </p:nvGrpSpPr>
        <p:grpSpPr>
          <a:xfrm rot="0">
            <a:off x="9253946" y="7734371"/>
            <a:ext cx="4104585" cy="1236667"/>
            <a:chOff x="0" y="0"/>
            <a:chExt cx="1081043" cy="325707"/>
          </a:xfrm>
        </p:grpSpPr>
        <p:sp>
          <p:nvSpPr>
            <p:cNvPr name="Freeform 5" id="5"/>
            <p:cNvSpPr/>
            <p:nvPr/>
          </p:nvSpPr>
          <p:spPr>
            <a:xfrm flipH="false" flipV="false" rot="0">
              <a:off x="0" y="0"/>
              <a:ext cx="1081043" cy="325707"/>
            </a:xfrm>
            <a:custGeom>
              <a:avLst/>
              <a:gdLst/>
              <a:ahLst/>
              <a:cxnLst/>
              <a:rect r="r" b="b" t="t" l="l"/>
              <a:pathLst>
                <a:path h="325707" w="1081043">
                  <a:moveTo>
                    <a:pt x="96194" y="0"/>
                  </a:moveTo>
                  <a:lnTo>
                    <a:pt x="984849" y="0"/>
                  </a:lnTo>
                  <a:cubicBezTo>
                    <a:pt x="1010361" y="0"/>
                    <a:pt x="1034829" y="10135"/>
                    <a:pt x="1052868" y="28175"/>
                  </a:cubicBezTo>
                  <a:cubicBezTo>
                    <a:pt x="1070908" y="46215"/>
                    <a:pt x="1081043" y="70682"/>
                    <a:pt x="1081043" y="96194"/>
                  </a:cubicBezTo>
                  <a:lnTo>
                    <a:pt x="1081043" y="229512"/>
                  </a:lnTo>
                  <a:cubicBezTo>
                    <a:pt x="1081043" y="282639"/>
                    <a:pt x="1037975" y="325707"/>
                    <a:pt x="984849" y="325707"/>
                  </a:cubicBezTo>
                  <a:lnTo>
                    <a:pt x="96194" y="325707"/>
                  </a:lnTo>
                  <a:cubicBezTo>
                    <a:pt x="43068" y="325707"/>
                    <a:pt x="0" y="282639"/>
                    <a:pt x="0" y="229512"/>
                  </a:cubicBezTo>
                  <a:lnTo>
                    <a:pt x="0" y="96194"/>
                  </a:lnTo>
                  <a:cubicBezTo>
                    <a:pt x="0" y="43068"/>
                    <a:pt x="43068" y="0"/>
                    <a:pt x="96194" y="0"/>
                  </a:cubicBezTo>
                  <a:close/>
                </a:path>
              </a:pathLst>
            </a:custGeom>
            <a:solidFill>
              <a:srgbClr val="000000">
                <a:alpha val="0"/>
              </a:srgbClr>
            </a:solidFill>
            <a:ln w="66675" cap="rnd">
              <a:solidFill>
                <a:srgbClr val="FF8A1E"/>
              </a:solidFill>
              <a:prstDash val="solid"/>
              <a:round/>
            </a:ln>
          </p:spPr>
        </p:sp>
        <p:sp>
          <p:nvSpPr>
            <p:cNvPr name="TextBox 6" id="6"/>
            <p:cNvSpPr txBox="true"/>
            <p:nvPr/>
          </p:nvSpPr>
          <p:spPr>
            <a:xfrm>
              <a:off x="0" y="-38100"/>
              <a:ext cx="1081043" cy="363807"/>
            </a:xfrm>
            <a:prstGeom prst="rect">
              <a:avLst/>
            </a:prstGeom>
          </p:spPr>
          <p:txBody>
            <a:bodyPr anchor="ctr" rtlCol="false" tIns="50800" lIns="50800" bIns="50800" rIns="50800"/>
            <a:lstStyle/>
            <a:p>
              <a:pPr algn="ctr">
                <a:lnSpc>
                  <a:spcPts val="2659"/>
                </a:lnSpc>
                <a:spcBef>
                  <a:spcPct val="0"/>
                </a:spcBef>
              </a:pPr>
            </a:p>
          </p:txBody>
        </p:sp>
      </p:grpSp>
      <p:sp>
        <p:nvSpPr>
          <p:cNvPr name="TextBox 7" id="7"/>
          <p:cNvSpPr txBox="true"/>
          <p:nvPr/>
        </p:nvSpPr>
        <p:spPr>
          <a:xfrm rot="0">
            <a:off x="4843493" y="9193980"/>
            <a:ext cx="8601014" cy="419100"/>
          </a:xfrm>
          <a:prstGeom prst="rect">
            <a:avLst/>
          </a:prstGeom>
        </p:spPr>
        <p:txBody>
          <a:bodyPr anchor="t" rtlCol="false" tIns="0" lIns="0" bIns="0" rIns="0">
            <a:spAutoFit/>
          </a:bodyPr>
          <a:lstStyle/>
          <a:p>
            <a:pPr algn="ctr">
              <a:lnSpc>
                <a:spcPts val="3359"/>
              </a:lnSpc>
              <a:spcBef>
                <a:spcPct val="0"/>
              </a:spcBef>
            </a:pPr>
            <a:r>
              <a:rPr lang="en-US" sz="2799">
                <a:solidFill>
                  <a:srgbClr val="FFFFFF"/>
                </a:solidFill>
                <a:latin typeface="Bricolage Grotesque"/>
                <a:ea typeface="Bricolage Grotesque"/>
                <a:cs typeface="Bricolage Grotesque"/>
                <a:sym typeface="Bricolage Grotesque"/>
              </a:rPr>
              <a:t>Violation 2: Unclear how to go back to home screen</a:t>
            </a:r>
          </a:p>
        </p:txBody>
      </p:sp>
      <p:sp>
        <p:nvSpPr>
          <p:cNvPr name="TextBox 8" id="8"/>
          <p:cNvSpPr txBox="true"/>
          <p:nvPr/>
        </p:nvSpPr>
        <p:spPr>
          <a:xfrm rot="0">
            <a:off x="1385888" y="896203"/>
            <a:ext cx="15516225" cy="891540"/>
          </a:xfrm>
          <a:prstGeom prst="rect">
            <a:avLst/>
          </a:prstGeom>
        </p:spPr>
        <p:txBody>
          <a:bodyPr anchor="t" rtlCol="false" tIns="0" lIns="0" bIns="0" rIns="0">
            <a:spAutoFit/>
          </a:bodyPr>
          <a:lstStyle/>
          <a:p>
            <a:pPr algn="l" marL="0" indent="0" lvl="0">
              <a:lnSpc>
                <a:spcPts val="6600"/>
              </a:lnSpc>
            </a:pPr>
            <a:r>
              <a:rPr lang="en-US" b="true" sz="6600">
                <a:solidFill>
                  <a:srgbClr val="FFFFFF"/>
                </a:solidFill>
                <a:latin typeface="Bricolage Grotesque Bold"/>
                <a:ea typeface="Bricolage Grotesque Bold"/>
                <a:cs typeface="Bricolage Grotesque Bold"/>
                <a:sym typeface="Bricolage Grotesque Bold"/>
              </a:rPr>
              <a:t>Use Consistent and Accessible Design</a:t>
            </a:r>
          </a:p>
        </p:txBody>
      </p:sp>
    </p:spTree>
  </p:cSld>
  <p:clrMapOvr>
    <a:masterClrMapping/>
  </p:clrMapOvr>
  <p:transition spd="slow">
    <p:push dir="l"/>
  </p:transition>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E0C23"/>
        </a:solidFill>
      </p:bgPr>
    </p:bg>
    <p:spTree>
      <p:nvGrpSpPr>
        <p:cNvPr id="1" name=""/>
        <p:cNvGrpSpPr/>
        <p:nvPr/>
      </p:nvGrpSpPr>
      <p:grpSpPr>
        <a:xfrm>
          <a:off x="0" y="0"/>
          <a:ext cx="0" cy="0"/>
          <a:chOff x="0" y="0"/>
          <a:chExt cx="0" cy="0"/>
        </a:xfrm>
      </p:grpSpPr>
      <p:sp>
        <p:nvSpPr>
          <p:cNvPr name="Freeform 2" id="2"/>
          <p:cNvSpPr/>
          <p:nvPr/>
        </p:nvSpPr>
        <p:spPr>
          <a:xfrm flipH="false" flipV="false" rot="0">
            <a:off x="1009767" y="2853717"/>
            <a:ext cx="3226156" cy="6356958"/>
          </a:xfrm>
          <a:custGeom>
            <a:avLst/>
            <a:gdLst/>
            <a:ahLst/>
            <a:cxnLst/>
            <a:rect r="r" b="b" t="t" l="l"/>
            <a:pathLst>
              <a:path h="6356958" w="3226156">
                <a:moveTo>
                  <a:pt x="0" y="0"/>
                </a:moveTo>
                <a:lnTo>
                  <a:pt x="3226156" y="0"/>
                </a:lnTo>
                <a:lnTo>
                  <a:pt x="3226156" y="6356958"/>
                </a:lnTo>
                <a:lnTo>
                  <a:pt x="0" y="6356958"/>
                </a:lnTo>
                <a:lnTo>
                  <a:pt x="0" y="0"/>
                </a:lnTo>
                <a:close/>
              </a:path>
            </a:pathLst>
          </a:custGeom>
          <a:blipFill>
            <a:blip r:embed="rId3"/>
            <a:stretch>
              <a:fillRect l="0" t="0" r="0" b="0"/>
            </a:stretch>
          </a:blipFill>
        </p:spPr>
      </p:sp>
      <p:sp>
        <p:nvSpPr>
          <p:cNvPr name="Freeform 3" id="3"/>
          <p:cNvSpPr/>
          <p:nvPr/>
        </p:nvSpPr>
        <p:spPr>
          <a:xfrm flipH="false" flipV="false" rot="0">
            <a:off x="5121764" y="2901342"/>
            <a:ext cx="2932147" cy="6356958"/>
          </a:xfrm>
          <a:custGeom>
            <a:avLst/>
            <a:gdLst/>
            <a:ahLst/>
            <a:cxnLst/>
            <a:rect r="r" b="b" t="t" l="l"/>
            <a:pathLst>
              <a:path h="6356958" w="2932147">
                <a:moveTo>
                  <a:pt x="0" y="0"/>
                </a:moveTo>
                <a:lnTo>
                  <a:pt x="2932147" y="0"/>
                </a:lnTo>
                <a:lnTo>
                  <a:pt x="2932147" y="6356958"/>
                </a:lnTo>
                <a:lnTo>
                  <a:pt x="0" y="6356958"/>
                </a:lnTo>
                <a:lnTo>
                  <a:pt x="0" y="0"/>
                </a:lnTo>
                <a:close/>
              </a:path>
            </a:pathLst>
          </a:custGeom>
          <a:blipFill>
            <a:blip r:embed="rId4"/>
            <a:stretch>
              <a:fillRect l="0" t="0" r="0" b="0"/>
            </a:stretch>
          </a:blipFill>
          <a:ln w="28575" cap="rnd">
            <a:solidFill>
              <a:srgbClr val="D1D5DB"/>
            </a:solidFill>
            <a:prstDash val="solid"/>
            <a:round/>
          </a:ln>
        </p:spPr>
      </p:sp>
      <p:sp>
        <p:nvSpPr>
          <p:cNvPr name="AutoShape 4" id="4"/>
          <p:cNvSpPr/>
          <p:nvPr/>
        </p:nvSpPr>
        <p:spPr>
          <a:xfrm>
            <a:off x="3562440" y="5955996"/>
            <a:ext cx="1396856" cy="1396856"/>
          </a:xfrm>
          <a:prstGeom prst="line">
            <a:avLst/>
          </a:prstGeom>
          <a:ln cap="flat" w="152400">
            <a:solidFill>
              <a:srgbClr val="E72AAD"/>
            </a:solidFill>
            <a:prstDash val="solid"/>
            <a:headEnd type="none" len="sm" w="sm"/>
            <a:tailEnd type="triangle" len="med" w="lg"/>
          </a:ln>
        </p:spPr>
      </p:sp>
      <p:sp>
        <p:nvSpPr>
          <p:cNvPr name="AutoShape 5" id="5"/>
          <p:cNvSpPr/>
          <p:nvPr/>
        </p:nvSpPr>
        <p:spPr>
          <a:xfrm flipV="true">
            <a:off x="3641507" y="5143500"/>
            <a:ext cx="1317789" cy="833349"/>
          </a:xfrm>
          <a:prstGeom prst="line">
            <a:avLst/>
          </a:prstGeom>
          <a:ln cap="flat" w="152400">
            <a:solidFill>
              <a:srgbClr val="E72AAD"/>
            </a:solidFill>
            <a:prstDash val="solid"/>
            <a:headEnd type="none" len="sm" w="sm"/>
            <a:tailEnd type="triangle" len="med" w="lg"/>
          </a:ln>
        </p:spPr>
      </p:sp>
      <p:sp>
        <p:nvSpPr>
          <p:cNvPr name="Freeform 6" id="6"/>
          <p:cNvSpPr/>
          <p:nvPr/>
        </p:nvSpPr>
        <p:spPr>
          <a:xfrm flipH="false" flipV="false" rot="0">
            <a:off x="10345411" y="2901342"/>
            <a:ext cx="3210264" cy="6356958"/>
          </a:xfrm>
          <a:custGeom>
            <a:avLst/>
            <a:gdLst/>
            <a:ahLst/>
            <a:cxnLst/>
            <a:rect r="r" b="b" t="t" l="l"/>
            <a:pathLst>
              <a:path h="6356958" w="3210264">
                <a:moveTo>
                  <a:pt x="0" y="0"/>
                </a:moveTo>
                <a:lnTo>
                  <a:pt x="3210264" y="0"/>
                </a:lnTo>
                <a:lnTo>
                  <a:pt x="3210264" y="6356958"/>
                </a:lnTo>
                <a:lnTo>
                  <a:pt x="0" y="6356958"/>
                </a:lnTo>
                <a:lnTo>
                  <a:pt x="0" y="0"/>
                </a:lnTo>
                <a:close/>
              </a:path>
            </a:pathLst>
          </a:custGeom>
          <a:blipFill>
            <a:blip r:embed="rId5"/>
            <a:stretch>
              <a:fillRect l="0" t="0" r="0" b="0"/>
            </a:stretch>
          </a:blipFill>
        </p:spPr>
      </p:sp>
      <p:sp>
        <p:nvSpPr>
          <p:cNvPr name="Freeform 7" id="7"/>
          <p:cNvSpPr/>
          <p:nvPr/>
        </p:nvSpPr>
        <p:spPr>
          <a:xfrm flipH="false" flipV="false" rot="0">
            <a:off x="14441500" y="2901342"/>
            <a:ext cx="3226156" cy="6356958"/>
          </a:xfrm>
          <a:custGeom>
            <a:avLst/>
            <a:gdLst/>
            <a:ahLst/>
            <a:cxnLst/>
            <a:rect r="r" b="b" t="t" l="l"/>
            <a:pathLst>
              <a:path h="6356958" w="3226156">
                <a:moveTo>
                  <a:pt x="0" y="0"/>
                </a:moveTo>
                <a:lnTo>
                  <a:pt x="3226156" y="0"/>
                </a:lnTo>
                <a:lnTo>
                  <a:pt x="3226156" y="6356958"/>
                </a:lnTo>
                <a:lnTo>
                  <a:pt x="0" y="6356958"/>
                </a:lnTo>
                <a:lnTo>
                  <a:pt x="0" y="0"/>
                </a:lnTo>
                <a:close/>
              </a:path>
            </a:pathLst>
          </a:custGeom>
          <a:blipFill>
            <a:blip r:embed="rId6"/>
            <a:stretch>
              <a:fillRect l="0" t="0" r="0" b="0"/>
            </a:stretch>
          </a:blipFill>
        </p:spPr>
      </p:sp>
      <p:sp>
        <p:nvSpPr>
          <p:cNvPr name="AutoShape 8" id="8"/>
          <p:cNvSpPr/>
          <p:nvPr/>
        </p:nvSpPr>
        <p:spPr>
          <a:xfrm flipV="true">
            <a:off x="13029437" y="5408178"/>
            <a:ext cx="1757105" cy="0"/>
          </a:xfrm>
          <a:prstGeom prst="line">
            <a:avLst/>
          </a:prstGeom>
          <a:ln cap="flat" w="152400">
            <a:solidFill>
              <a:srgbClr val="E72AAD"/>
            </a:solidFill>
            <a:prstDash val="solid"/>
            <a:headEnd type="none" len="sm" w="sm"/>
            <a:tailEnd type="triangle" len="med" w="lg"/>
          </a:ln>
        </p:spPr>
      </p:sp>
      <p:sp>
        <p:nvSpPr>
          <p:cNvPr name="TextBox 9" id="9"/>
          <p:cNvSpPr txBox="true"/>
          <p:nvPr/>
        </p:nvSpPr>
        <p:spPr>
          <a:xfrm rot="0">
            <a:off x="1028700" y="9513256"/>
            <a:ext cx="7256624" cy="419100"/>
          </a:xfrm>
          <a:prstGeom prst="rect">
            <a:avLst/>
          </a:prstGeom>
        </p:spPr>
        <p:txBody>
          <a:bodyPr anchor="t" rtlCol="false" tIns="0" lIns="0" bIns="0" rIns="0">
            <a:spAutoFit/>
          </a:bodyPr>
          <a:lstStyle/>
          <a:p>
            <a:pPr algn="ctr">
              <a:lnSpc>
                <a:spcPts val="3359"/>
              </a:lnSpc>
              <a:spcBef>
                <a:spcPct val="0"/>
              </a:spcBef>
            </a:pPr>
            <a:r>
              <a:rPr lang="en-US" sz="2799">
                <a:solidFill>
                  <a:srgbClr val="FFFFFF"/>
                </a:solidFill>
                <a:latin typeface="Bricolage Grotesque"/>
                <a:ea typeface="Bricolage Grotesque"/>
                <a:cs typeface="Bricolage Grotesque"/>
                <a:sym typeface="Bricolage Grotesque"/>
              </a:rPr>
              <a:t>Violations 13, 34: No list view in shop search</a:t>
            </a:r>
          </a:p>
        </p:txBody>
      </p:sp>
      <p:sp>
        <p:nvSpPr>
          <p:cNvPr name="TextBox 10" id="10"/>
          <p:cNvSpPr txBox="true"/>
          <p:nvPr/>
        </p:nvSpPr>
        <p:spPr>
          <a:xfrm rot="0">
            <a:off x="1180755" y="1143000"/>
            <a:ext cx="15516225" cy="891540"/>
          </a:xfrm>
          <a:prstGeom prst="rect">
            <a:avLst/>
          </a:prstGeom>
        </p:spPr>
        <p:txBody>
          <a:bodyPr anchor="t" rtlCol="false" tIns="0" lIns="0" bIns="0" rIns="0">
            <a:spAutoFit/>
          </a:bodyPr>
          <a:lstStyle/>
          <a:p>
            <a:pPr algn="l" marL="0" indent="0" lvl="0">
              <a:lnSpc>
                <a:spcPts val="6600"/>
              </a:lnSpc>
            </a:pPr>
            <a:r>
              <a:rPr lang="en-US" b="true" sz="6600">
                <a:solidFill>
                  <a:srgbClr val="FFFFFF"/>
                </a:solidFill>
                <a:latin typeface="Bricolage Grotesque Bold"/>
                <a:ea typeface="Bricolage Grotesque Bold"/>
                <a:cs typeface="Bricolage Grotesque Bold"/>
                <a:sym typeface="Bricolage Grotesque Bold"/>
              </a:rPr>
              <a:t>Use Consistent and Accessible Design</a:t>
            </a:r>
          </a:p>
        </p:txBody>
      </p:sp>
      <p:sp>
        <p:nvSpPr>
          <p:cNvPr name="TextBox 11" id="11"/>
          <p:cNvSpPr txBox="true"/>
          <p:nvPr/>
        </p:nvSpPr>
        <p:spPr>
          <a:xfrm rot="0">
            <a:off x="10862497" y="9303706"/>
            <a:ext cx="6396803" cy="838200"/>
          </a:xfrm>
          <a:prstGeom prst="rect">
            <a:avLst/>
          </a:prstGeom>
        </p:spPr>
        <p:txBody>
          <a:bodyPr anchor="t" rtlCol="false" tIns="0" lIns="0" bIns="0" rIns="0">
            <a:spAutoFit/>
          </a:bodyPr>
          <a:lstStyle/>
          <a:p>
            <a:pPr algn="ctr">
              <a:lnSpc>
                <a:spcPts val="3359"/>
              </a:lnSpc>
              <a:spcBef>
                <a:spcPct val="0"/>
              </a:spcBef>
            </a:pPr>
            <a:r>
              <a:rPr lang="en-US" sz="2799">
                <a:solidFill>
                  <a:srgbClr val="FFFFFF"/>
                </a:solidFill>
                <a:latin typeface="Bricolage Grotesque"/>
                <a:ea typeface="Bricolage Grotesque"/>
                <a:cs typeface="Bricolage Grotesque"/>
                <a:sym typeface="Bricolage Grotesque"/>
              </a:rPr>
              <a:t>Violation 8: Cannot differentiate between friends with the same name</a:t>
            </a:r>
          </a:p>
        </p:txBody>
      </p:sp>
    </p:spTree>
  </p:cSld>
  <p:clrMapOvr>
    <a:masterClrMapping/>
  </p:clrMapOvr>
  <p:transition spd="slow">
    <p:push dir="l"/>
  </p:transition>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E0C23"/>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2901342"/>
            <a:ext cx="3210264" cy="6356958"/>
          </a:xfrm>
          <a:custGeom>
            <a:avLst/>
            <a:gdLst/>
            <a:ahLst/>
            <a:cxnLst/>
            <a:rect r="r" b="b" t="t" l="l"/>
            <a:pathLst>
              <a:path h="6356958" w="3210264">
                <a:moveTo>
                  <a:pt x="0" y="0"/>
                </a:moveTo>
                <a:lnTo>
                  <a:pt x="3210264" y="0"/>
                </a:lnTo>
                <a:lnTo>
                  <a:pt x="3210264" y="6356958"/>
                </a:lnTo>
                <a:lnTo>
                  <a:pt x="0" y="6356958"/>
                </a:lnTo>
                <a:lnTo>
                  <a:pt x="0" y="0"/>
                </a:lnTo>
                <a:close/>
              </a:path>
            </a:pathLst>
          </a:custGeom>
          <a:blipFill>
            <a:blip r:embed="rId3"/>
            <a:stretch>
              <a:fillRect l="0" t="0" r="0" b="0"/>
            </a:stretch>
          </a:blipFill>
        </p:spPr>
      </p:sp>
      <p:sp>
        <p:nvSpPr>
          <p:cNvPr name="Freeform 3" id="3"/>
          <p:cNvSpPr/>
          <p:nvPr/>
        </p:nvSpPr>
        <p:spPr>
          <a:xfrm flipH="false" flipV="false" rot="0">
            <a:off x="10329519" y="2901342"/>
            <a:ext cx="3242049" cy="6356958"/>
          </a:xfrm>
          <a:custGeom>
            <a:avLst/>
            <a:gdLst/>
            <a:ahLst/>
            <a:cxnLst/>
            <a:rect r="r" b="b" t="t" l="l"/>
            <a:pathLst>
              <a:path h="6356958" w="3242049">
                <a:moveTo>
                  <a:pt x="0" y="0"/>
                </a:moveTo>
                <a:lnTo>
                  <a:pt x="3242048" y="0"/>
                </a:lnTo>
                <a:lnTo>
                  <a:pt x="3242048" y="6356958"/>
                </a:lnTo>
                <a:lnTo>
                  <a:pt x="0" y="6356958"/>
                </a:lnTo>
                <a:lnTo>
                  <a:pt x="0" y="0"/>
                </a:lnTo>
                <a:close/>
              </a:path>
            </a:pathLst>
          </a:custGeom>
          <a:blipFill>
            <a:blip r:embed="rId4"/>
            <a:stretch>
              <a:fillRect l="0" t="0" r="0" b="0"/>
            </a:stretch>
          </a:blipFill>
        </p:spPr>
      </p:sp>
      <p:sp>
        <p:nvSpPr>
          <p:cNvPr name="AutoShape 4" id="4"/>
          <p:cNvSpPr/>
          <p:nvPr/>
        </p:nvSpPr>
        <p:spPr>
          <a:xfrm>
            <a:off x="12584897" y="3568222"/>
            <a:ext cx="1760254" cy="62879"/>
          </a:xfrm>
          <a:prstGeom prst="line">
            <a:avLst/>
          </a:prstGeom>
          <a:ln cap="flat" w="152400">
            <a:solidFill>
              <a:srgbClr val="E72AAD"/>
            </a:solidFill>
            <a:prstDash val="solid"/>
            <a:headEnd type="none" len="sm" w="sm"/>
            <a:tailEnd type="triangle" len="med" w="lg"/>
          </a:ln>
        </p:spPr>
      </p:sp>
      <p:sp>
        <p:nvSpPr>
          <p:cNvPr name="Freeform 5" id="5"/>
          <p:cNvSpPr/>
          <p:nvPr/>
        </p:nvSpPr>
        <p:spPr>
          <a:xfrm flipH="false" flipV="false" rot="0">
            <a:off x="5148316" y="2901342"/>
            <a:ext cx="2932147" cy="6356958"/>
          </a:xfrm>
          <a:custGeom>
            <a:avLst/>
            <a:gdLst/>
            <a:ahLst/>
            <a:cxnLst/>
            <a:rect r="r" b="b" t="t" l="l"/>
            <a:pathLst>
              <a:path h="6356958" w="2932147">
                <a:moveTo>
                  <a:pt x="0" y="0"/>
                </a:moveTo>
                <a:lnTo>
                  <a:pt x="2932147" y="0"/>
                </a:lnTo>
                <a:lnTo>
                  <a:pt x="2932147" y="6356958"/>
                </a:lnTo>
                <a:lnTo>
                  <a:pt x="0" y="6356958"/>
                </a:lnTo>
                <a:lnTo>
                  <a:pt x="0" y="0"/>
                </a:lnTo>
                <a:close/>
              </a:path>
            </a:pathLst>
          </a:custGeom>
          <a:blipFill>
            <a:blip r:embed="rId5"/>
            <a:stretch>
              <a:fillRect l="0" t="0" r="0" b="0"/>
            </a:stretch>
          </a:blipFill>
          <a:ln w="28575" cap="rnd">
            <a:solidFill>
              <a:srgbClr val="D1D5DB"/>
            </a:solidFill>
            <a:prstDash val="solid"/>
            <a:round/>
          </a:ln>
        </p:spPr>
      </p:sp>
      <p:sp>
        <p:nvSpPr>
          <p:cNvPr name="AutoShape 6" id="6"/>
          <p:cNvSpPr/>
          <p:nvPr/>
        </p:nvSpPr>
        <p:spPr>
          <a:xfrm>
            <a:off x="3668825" y="4654464"/>
            <a:ext cx="3296469" cy="0"/>
          </a:xfrm>
          <a:prstGeom prst="line">
            <a:avLst/>
          </a:prstGeom>
          <a:ln cap="flat" w="152400">
            <a:solidFill>
              <a:srgbClr val="E72AAD"/>
            </a:solidFill>
            <a:prstDash val="solid"/>
            <a:headEnd type="none" len="sm" w="sm"/>
            <a:tailEnd type="triangle" len="med" w="lg"/>
          </a:ln>
        </p:spPr>
      </p:sp>
      <p:sp>
        <p:nvSpPr>
          <p:cNvPr name="TextBox 7" id="7"/>
          <p:cNvSpPr txBox="true"/>
          <p:nvPr/>
        </p:nvSpPr>
        <p:spPr>
          <a:xfrm rot="0">
            <a:off x="1893408" y="9303706"/>
            <a:ext cx="5071886" cy="838200"/>
          </a:xfrm>
          <a:prstGeom prst="rect">
            <a:avLst/>
          </a:prstGeom>
        </p:spPr>
        <p:txBody>
          <a:bodyPr anchor="t" rtlCol="false" tIns="0" lIns="0" bIns="0" rIns="0">
            <a:spAutoFit/>
          </a:bodyPr>
          <a:lstStyle/>
          <a:p>
            <a:pPr algn="ctr">
              <a:lnSpc>
                <a:spcPts val="3359"/>
              </a:lnSpc>
              <a:spcBef>
                <a:spcPct val="0"/>
              </a:spcBef>
            </a:pPr>
            <a:r>
              <a:rPr lang="en-US" sz="2799">
                <a:solidFill>
                  <a:srgbClr val="FFFFFF"/>
                </a:solidFill>
                <a:latin typeface="Bricolage Grotesque"/>
                <a:ea typeface="Bricolage Grotesque"/>
                <a:cs typeface="Bricolage Grotesque"/>
                <a:sym typeface="Bricolage Grotesque"/>
              </a:rPr>
              <a:t>Violation 15: No confirmation when friend is invited</a:t>
            </a:r>
          </a:p>
        </p:txBody>
      </p:sp>
      <p:sp>
        <p:nvSpPr>
          <p:cNvPr name="TextBox 8" id="8"/>
          <p:cNvSpPr txBox="true"/>
          <p:nvPr/>
        </p:nvSpPr>
        <p:spPr>
          <a:xfrm rot="0">
            <a:off x="10597356" y="9513256"/>
            <a:ext cx="6661944" cy="419100"/>
          </a:xfrm>
          <a:prstGeom prst="rect">
            <a:avLst/>
          </a:prstGeom>
        </p:spPr>
        <p:txBody>
          <a:bodyPr anchor="t" rtlCol="false" tIns="0" lIns="0" bIns="0" rIns="0">
            <a:spAutoFit/>
          </a:bodyPr>
          <a:lstStyle/>
          <a:p>
            <a:pPr algn="ctr">
              <a:lnSpc>
                <a:spcPts val="3359"/>
              </a:lnSpc>
              <a:spcBef>
                <a:spcPct val="0"/>
              </a:spcBef>
            </a:pPr>
            <a:r>
              <a:rPr lang="en-US" sz="2799">
                <a:solidFill>
                  <a:srgbClr val="FFFFFF"/>
                </a:solidFill>
                <a:latin typeface="Bricolage Grotesque"/>
                <a:ea typeface="Bricolage Grotesque"/>
                <a:cs typeface="Bricolage Grotesque"/>
                <a:sym typeface="Bricolage Grotesque"/>
              </a:rPr>
              <a:t>Violation 12:  No indicator of current task</a:t>
            </a:r>
          </a:p>
        </p:txBody>
      </p:sp>
      <p:sp>
        <p:nvSpPr>
          <p:cNvPr name="TextBox 9" id="9"/>
          <p:cNvSpPr txBox="true"/>
          <p:nvPr/>
        </p:nvSpPr>
        <p:spPr>
          <a:xfrm rot="0">
            <a:off x="1179858" y="1037617"/>
            <a:ext cx="15516225" cy="930275"/>
          </a:xfrm>
          <a:prstGeom prst="rect">
            <a:avLst/>
          </a:prstGeom>
        </p:spPr>
        <p:txBody>
          <a:bodyPr anchor="t" rtlCol="false" tIns="0" lIns="0" bIns="0" rIns="0">
            <a:spAutoFit/>
          </a:bodyPr>
          <a:lstStyle/>
          <a:p>
            <a:pPr algn="l" marL="0" indent="0" lvl="0">
              <a:lnSpc>
                <a:spcPts val="6999"/>
              </a:lnSpc>
            </a:pPr>
            <a:r>
              <a:rPr lang="en-US" b="true" sz="6999">
                <a:solidFill>
                  <a:srgbClr val="FFFFFF"/>
                </a:solidFill>
                <a:latin typeface="Bricolage Grotesque Bold"/>
                <a:ea typeface="Bricolage Grotesque Bold"/>
                <a:cs typeface="Bricolage Grotesque Bold"/>
                <a:sym typeface="Bricolage Grotesque Bold"/>
              </a:rPr>
              <a:t>Add Clarity of Actions</a:t>
            </a:r>
          </a:p>
        </p:txBody>
      </p:sp>
      <p:sp>
        <p:nvSpPr>
          <p:cNvPr name="Freeform 10" id="10"/>
          <p:cNvSpPr/>
          <p:nvPr/>
        </p:nvSpPr>
        <p:spPr>
          <a:xfrm flipH="false" flipV="false" rot="0">
            <a:off x="14476442" y="2901342"/>
            <a:ext cx="2932147" cy="6356958"/>
          </a:xfrm>
          <a:custGeom>
            <a:avLst/>
            <a:gdLst/>
            <a:ahLst/>
            <a:cxnLst/>
            <a:rect r="r" b="b" t="t" l="l"/>
            <a:pathLst>
              <a:path h="6356958" w="2932147">
                <a:moveTo>
                  <a:pt x="0" y="0"/>
                </a:moveTo>
                <a:lnTo>
                  <a:pt x="2932147" y="0"/>
                </a:lnTo>
                <a:lnTo>
                  <a:pt x="2932147" y="6356958"/>
                </a:lnTo>
                <a:lnTo>
                  <a:pt x="0" y="6356958"/>
                </a:lnTo>
                <a:lnTo>
                  <a:pt x="0" y="0"/>
                </a:lnTo>
                <a:close/>
              </a:path>
            </a:pathLst>
          </a:custGeom>
          <a:blipFill>
            <a:blip r:embed="rId6"/>
            <a:stretch>
              <a:fillRect l="0" t="0" r="0" b="0"/>
            </a:stretch>
          </a:blipFill>
          <a:ln w="28575" cap="rnd">
            <a:solidFill>
              <a:srgbClr val="D1D5DB"/>
            </a:solidFill>
            <a:prstDash val="solid"/>
            <a:round/>
          </a:ln>
        </p:spPr>
      </p:sp>
    </p:spTree>
  </p:cSld>
  <p:clrMapOvr>
    <a:masterClrMapping/>
  </p:clrMapOvr>
  <p:transition spd="slow">
    <p:push dir="l"/>
  </p:transition>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E0C23"/>
        </a:solidFill>
      </p:bgPr>
    </p:bg>
    <p:spTree>
      <p:nvGrpSpPr>
        <p:cNvPr id="1" name=""/>
        <p:cNvGrpSpPr/>
        <p:nvPr/>
      </p:nvGrpSpPr>
      <p:grpSpPr>
        <a:xfrm>
          <a:off x="0" y="0"/>
          <a:ext cx="0" cy="0"/>
          <a:chOff x="0" y="0"/>
          <a:chExt cx="0" cy="0"/>
        </a:xfrm>
      </p:grpSpPr>
      <p:sp>
        <p:nvSpPr>
          <p:cNvPr name="Freeform 2" id="2"/>
          <p:cNvSpPr/>
          <p:nvPr/>
        </p:nvSpPr>
        <p:spPr>
          <a:xfrm flipH="false" flipV="false" rot="0">
            <a:off x="1033177" y="2901342"/>
            <a:ext cx="3210264" cy="6356958"/>
          </a:xfrm>
          <a:custGeom>
            <a:avLst/>
            <a:gdLst/>
            <a:ahLst/>
            <a:cxnLst/>
            <a:rect r="r" b="b" t="t" l="l"/>
            <a:pathLst>
              <a:path h="6356958" w="3210264">
                <a:moveTo>
                  <a:pt x="0" y="0"/>
                </a:moveTo>
                <a:lnTo>
                  <a:pt x="3210264" y="0"/>
                </a:lnTo>
                <a:lnTo>
                  <a:pt x="3210264" y="6356958"/>
                </a:lnTo>
                <a:lnTo>
                  <a:pt x="0" y="6356958"/>
                </a:lnTo>
                <a:lnTo>
                  <a:pt x="0" y="0"/>
                </a:lnTo>
                <a:close/>
              </a:path>
            </a:pathLst>
          </a:custGeom>
          <a:blipFill>
            <a:blip r:embed="rId3"/>
            <a:stretch>
              <a:fillRect l="0" t="0" r="0" b="0"/>
            </a:stretch>
          </a:blipFill>
        </p:spPr>
      </p:sp>
      <p:sp>
        <p:nvSpPr>
          <p:cNvPr name="Freeform 3" id="3"/>
          <p:cNvSpPr/>
          <p:nvPr/>
        </p:nvSpPr>
        <p:spPr>
          <a:xfrm flipH="false" flipV="false" rot="0">
            <a:off x="5155219" y="2901342"/>
            <a:ext cx="3226156" cy="6356958"/>
          </a:xfrm>
          <a:custGeom>
            <a:avLst/>
            <a:gdLst/>
            <a:ahLst/>
            <a:cxnLst/>
            <a:rect r="r" b="b" t="t" l="l"/>
            <a:pathLst>
              <a:path h="6356958" w="3226156">
                <a:moveTo>
                  <a:pt x="0" y="0"/>
                </a:moveTo>
                <a:lnTo>
                  <a:pt x="3226156" y="0"/>
                </a:lnTo>
                <a:lnTo>
                  <a:pt x="3226156" y="6356958"/>
                </a:lnTo>
                <a:lnTo>
                  <a:pt x="0" y="6356958"/>
                </a:lnTo>
                <a:lnTo>
                  <a:pt x="0" y="0"/>
                </a:lnTo>
                <a:close/>
              </a:path>
            </a:pathLst>
          </a:custGeom>
          <a:blipFill>
            <a:blip r:embed="rId4"/>
            <a:stretch>
              <a:fillRect l="0" t="0" r="0" b="0"/>
            </a:stretch>
          </a:blipFill>
        </p:spPr>
      </p:sp>
      <p:sp>
        <p:nvSpPr>
          <p:cNvPr name="AutoShape 4" id="4"/>
          <p:cNvSpPr/>
          <p:nvPr/>
        </p:nvSpPr>
        <p:spPr>
          <a:xfrm>
            <a:off x="3377733" y="5971282"/>
            <a:ext cx="2194275" cy="0"/>
          </a:xfrm>
          <a:prstGeom prst="line">
            <a:avLst/>
          </a:prstGeom>
          <a:ln cap="flat" w="152400">
            <a:solidFill>
              <a:srgbClr val="E72AAD"/>
            </a:solidFill>
            <a:prstDash val="solid"/>
            <a:headEnd type="none" len="sm" w="sm"/>
            <a:tailEnd type="triangle" len="med" w="lg"/>
          </a:ln>
        </p:spPr>
      </p:sp>
      <p:sp>
        <p:nvSpPr>
          <p:cNvPr name="Freeform 5" id="5"/>
          <p:cNvSpPr/>
          <p:nvPr/>
        </p:nvSpPr>
        <p:spPr>
          <a:xfrm flipH="false" flipV="false" rot="0">
            <a:off x="10270187" y="2901342"/>
            <a:ext cx="3249995" cy="6356958"/>
          </a:xfrm>
          <a:custGeom>
            <a:avLst/>
            <a:gdLst/>
            <a:ahLst/>
            <a:cxnLst/>
            <a:rect r="r" b="b" t="t" l="l"/>
            <a:pathLst>
              <a:path h="6356958" w="3249995">
                <a:moveTo>
                  <a:pt x="0" y="0"/>
                </a:moveTo>
                <a:lnTo>
                  <a:pt x="3249995" y="0"/>
                </a:lnTo>
                <a:lnTo>
                  <a:pt x="3249995" y="6356958"/>
                </a:lnTo>
                <a:lnTo>
                  <a:pt x="0" y="6356958"/>
                </a:lnTo>
                <a:lnTo>
                  <a:pt x="0" y="0"/>
                </a:lnTo>
                <a:close/>
              </a:path>
            </a:pathLst>
          </a:custGeom>
          <a:blipFill>
            <a:blip r:embed="rId5"/>
            <a:stretch>
              <a:fillRect l="0" t="0" r="0" b="0"/>
            </a:stretch>
          </a:blipFill>
        </p:spPr>
      </p:sp>
      <p:sp>
        <p:nvSpPr>
          <p:cNvPr name="Freeform 6" id="6"/>
          <p:cNvSpPr/>
          <p:nvPr/>
        </p:nvSpPr>
        <p:spPr>
          <a:xfrm flipH="false" flipV="false" rot="0">
            <a:off x="14461020" y="2901342"/>
            <a:ext cx="2932147" cy="6356958"/>
          </a:xfrm>
          <a:custGeom>
            <a:avLst/>
            <a:gdLst/>
            <a:ahLst/>
            <a:cxnLst/>
            <a:rect r="r" b="b" t="t" l="l"/>
            <a:pathLst>
              <a:path h="6356958" w="2932147">
                <a:moveTo>
                  <a:pt x="0" y="0"/>
                </a:moveTo>
                <a:lnTo>
                  <a:pt x="2932147" y="0"/>
                </a:lnTo>
                <a:lnTo>
                  <a:pt x="2932147" y="6356958"/>
                </a:lnTo>
                <a:lnTo>
                  <a:pt x="0" y="6356958"/>
                </a:lnTo>
                <a:lnTo>
                  <a:pt x="0" y="0"/>
                </a:lnTo>
                <a:close/>
              </a:path>
            </a:pathLst>
          </a:custGeom>
          <a:blipFill>
            <a:blip r:embed="rId6"/>
            <a:stretch>
              <a:fillRect l="0" t="0" r="0" b="0"/>
            </a:stretch>
          </a:blipFill>
          <a:ln w="28575" cap="rnd">
            <a:solidFill>
              <a:srgbClr val="D1D5DB"/>
            </a:solidFill>
            <a:prstDash val="solid"/>
            <a:round/>
          </a:ln>
        </p:spPr>
      </p:sp>
      <p:sp>
        <p:nvSpPr>
          <p:cNvPr name="AutoShape 7" id="7"/>
          <p:cNvSpPr/>
          <p:nvPr/>
        </p:nvSpPr>
        <p:spPr>
          <a:xfrm>
            <a:off x="11414853" y="5709135"/>
            <a:ext cx="4385750" cy="964129"/>
          </a:xfrm>
          <a:prstGeom prst="line">
            <a:avLst/>
          </a:prstGeom>
          <a:ln cap="flat" w="152400">
            <a:solidFill>
              <a:srgbClr val="E72AAD"/>
            </a:solidFill>
            <a:prstDash val="solid"/>
            <a:headEnd type="none" len="sm" w="sm"/>
            <a:tailEnd type="triangle" len="med" w="lg"/>
          </a:ln>
        </p:spPr>
      </p:sp>
      <p:sp>
        <p:nvSpPr>
          <p:cNvPr name="TextBox 8" id="8"/>
          <p:cNvSpPr txBox="true"/>
          <p:nvPr/>
        </p:nvSpPr>
        <p:spPr>
          <a:xfrm rot="0">
            <a:off x="699819" y="9513256"/>
            <a:ext cx="7901195" cy="419100"/>
          </a:xfrm>
          <a:prstGeom prst="rect">
            <a:avLst/>
          </a:prstGeom>
        </p:spPr>
        <p:txBody>
          <a:bodyPr anchor="t" rtlCol="false" tIns="0" lIns="0" bIns="0" rIns="0">
            <a:spAutoFit/>
          </a:bodyPr>
          <a:lstStyle/>
          <a:p>
            <a:pPr algn="ctr">
              <a:lnSpc>
                <a:spcPts val="3359"/>
              </a:lnSpc>
              <a:spcBef>
                <a:spcPct val="0"/>
              </a:spcBef>
            </a:pPr>
            <a:r>
              <a:rPr lang="en-US" sz="2799">
                <a:solidFill>
                  <a:srgbClr val="FFFFFF"/>
                </a:solidFill>
                <a:latin typeface="Bricolage Grotesque"/>
                <a:ea typeface="Bricolage Grotesque"/>
                <a:cs typeface="Bricolage Grotesque"/>
                <a:sym typeface="Bricolage Grotesque"/>
              </a:rPr>
              <a:t>Violation 11: Cannot decline a friend request</a:t>
            </a:r>
          </a:p>
        </p:txBody>
      </p:sp>
      <p:sp>
        <p:nvSpPr>
          <p:cNvPr name="TextBox 9" id="9"/>
          <p:cNvSpPr txBox="true"/>
          <p:nvPr/>
        </p:nvSpPr>
        <p:spPr>
          <a:xfrm rot="0">
            <a:off x="10131742" y="9513256"/>
            <a:ext cx="7593171" cy="419100"/>
          </a:xfrm>
          <a:prstGeom prst="rect">
            <a:avLst/>
          </a:prstGeom>
        </p:spPr>
        <p:txBody>
          <a:bodyPr anchor="t" rtlCol="false" tIns="0" lIns="0" bIns="0" rIns="0">
            <a:spAutoFit/>
          </a:bodyPr>
          <a:lstStyle/>
          <a:p>
            <a:pPr algn="ctr">
              <a:lnSpc>
                <a:spcPts val="3359"/>
              </a:lnSpc>
              <a:spcBef>
                <a:spcPct val="0"/>
              </a:spcBef>
            </a:pPr>
            <a:r>
              <a:rPr lang="en-US" sz="2799">
                <a:solidFill>
                  <a:srgbClr val="FFFFFF"/>
                </a:solidFill>
                <a:latin typeface="Bricolage Grotesque"/>
                <a:ea typeface="Bricolage Grotesque"/>
                <a:cs typeface="Bricolage Grotesque"/>
                <a:sym typeface="Bricolage Grotesque"/>
              </a:rPr>
              <a:t>Violation 42:  Cannot set max people for Crawl</a:t>
            </a:r>
          </a:p>
        </p:txBody>
      </p:sp>
      <p:sp>
        <p:nvSpPr>
          <p:cNvPr name="TextBox 10" id="10"/>
          <p:cNvSpPr txBox="true"/>
          <p:nvPr/>
        </p:nvSpPr>
        <p:spPr>
          <a:xfrm rot="0">
            <a:off x="1179858" y="1037617"/>
            <a:ext cx="15516225" cy="930275"/>
          </a:xfrm>
          <a:prstGeom prst="rect">
            <a:avLst/>
          </a:prstGeom>
        </p:spPr>
        <p:txBody>
          <a:bodyPr anchor="t" rtlCol="false" tIns="0" lIns="0" bIns="0" rIns="0">
            <a:spAutoFit/>
          </a:bodyPr>
          <a:lstStyle/>
          <a:p>
            <a:pPr algn="l" marL="0" indent="0" lvl="0">
              <a:lnSpc>
                <a:spcPts val="6999"/>
              </a:lnSpc>
            </a:pPr>
            <a:r>
              <a:rPr lang="en-US" b="true" sz="6999">
                <a:solidFill>
                  <a:srgbClr val="FFFFFF"/>
                </a:solidFill>
                <a:latin typeface="Bricolage Grotesque Bold"/>
                <a:ea typeface="Bricolage Grotesque Bold"/>
                <a:cs typeface="Bricolage Grotesque Bold"/>
                <a:sym typeface="Bricolage Grotesque Bold"/>
              </a:rPr>
              <a:t>Enhance User Control</a:t>
            </a:r>
          </a:p>
        </p:txBody>
      </p:sp>
    </p:spTree>
  </p:cSld>
  <p:clrMapOvr>
    <a:masterClrMapping/>
  </p:clrMapOvr>
  <p:transition spd="slow">
    <p:push dir="l"/>
  </p:transition>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E0C23"/>
        </a:solidFill>
      </p:bgPr>
    </p:bg>
    <p:spTree>
      <p:nvGrpSpPr>
        <p:cNvPr id="1" name=""/>
        <p:cNvGrpSpPr/>
        <p:nvPr/>
      </p:nvGrpSpPr>
      <p:grpSpPr>
        <a:xfrm>
          <a:off x="0" y="0"/>
          <a:ext cx="0" cy="0"/>
          <a:chOff x="0" y="0"/>
          <a:chExt cx="0" cy="0"/>
        </a:xfrm>
      </p:grpSpPr>
      <p:sp>
        <p:nvSpPr>
          <p:cNvPr name="Freeform 2" id="2"/>
          <p:cNvSpPr/>
          <p:nvPr/>
        </p:nvSpPr>
        <p:spPr>
          <a:xfrm flipH="false" flipV="false" rot="0">
            <a:off x="1025819" y="2901342"/>
            <a:ext cx="3186425" cy="6356958"/>
          </a:xfrm>
          <a:custGeom>
            <a:avLst/>
            <a:gdLst/>
            <a:ahLst/>
            <a:cxnLst/>
            <a:rect r="r" b="b" t="t" l="l"/>
            <a:pathLst>
              <a:path h="6356958" w="3186425">
                <a:moveTo>
                  <a:pt x="0" y="0"/>
                </a:moveTo>
                <a:lnTo>
                  <a:pt x="3186425" y="0"/>
                </a:lnTo>
                <a:lnTo>
                  <a:pt x="3186425" y="6356958"/>
                </a:lnTo>
                <a:lnTo>
                  <a:pt x="0" y="6356958"/>
                </a:lnTo>
                <a:lnTo>
                  <a:pt x="0" y="0"/>
                </a:lnTo>
                <a:close/>
              </a:path>
            </a:pathLst>
          </a:custGeom>
          <a:blipFill>
            <a:blip r:embed="rId3"/>
            <a:stretch>
              <a:fillRect l="0" t="0" r="0" b="0"/>
            </a:stretch>
          </a:blipFill>
        </p:spPr>
      </p:sp>
      <p:sp>
        <p:nvSpPr>
          <p:cNvPr name="Freeform 3" id="3"/>
          <p:cNvSpPr/>
          <p:nvPr/>
        </p:nvSpPr>
        <p:spPr>
          <a:xfrm flipH="false" flipV="false" rot="0">
            <a:off x="5074626" y="2901342"/>
            <a:ext cx="3218210" cy="6356958"/>
          </a:xfrm>
          <a:custGeom>
            <a:avLst/>
            <a:gdLst/>
            <a:ahLst/>
            <a:cxnLst/>
            <a:rect r="r" b="b" t="t" l="l"/>
            <a:pathLst>
              <a:path h="6356958" w="3218210">
                <a:moveTo>
                  <a:pt x="0" y="0"/>
                </a:moveTo>
                <a:lnTo>
                  <a:pt x="3218210" y="0"/>
                </a:lnTo>
                <a:lnTo>
                  <a:pt x="3218210" y="6356958"/>
                </a:lnTo>
                <a:lnTo>
                  <a:pt x="0" y="6356958"/>
                </a:lnTo>
                <a:lnTo>
                  <a:pt x="0" y="0"/>
                </a:lnTo>
                <a:close/>
              </a:path>
            </a:pathLst>
          </a:custGeom>
          <a:blipFill>
            <a:blip r:embed="rId4"/>
            <a:stretch>
              <a:fillRect l="0" t="0" r="0" b="0"/>
            </a:stretch>
          </a:blipFill>
        </p:spPr>
      </p:sp>
      <p:sp>
        <p:nvSpPr>
          <p:cNvPr name="AutoShape 4" id="4"/>
          <p:cNvSpPr/>
          <p:nvPr/>
        </p:nvSpPr>
        <p:spPr>
          <a:xfrm>
            <a:off x="3577630" y="5709135"/>
            <a:ext cx="1886741" cy="0"/>
          </a:xfrm>
          <a:prstGeom prst="line">
            <a:avLst/>
          </a:prstGeom>
          <a:ln cap="flat" w="152400">
            <a:solidFill>
              <a:srgbClr val="E72AAD"/>
            </a:solidFill>
            <a:prstDash val="solid"/>
            <a:headEnd type="none" len="sm" w="sm"/>
            <a:tailEnd type="triangle" len="med" w="lg"/>
          </a:ln>
        </p:spPr>
      </p:sp>
      <p:sp>
        <p:nvSpPr>
          <p:cNvPr name="Freeform 5" id="5"/>
          <p:cNvSpPr/>
          <p:nvPr/>
        </p:nvSpPr>
        <p:spPr>
          <a:xfrm flipH="false" flipV="false" rot="0">
            <a:off x="10114005" y="2901342"/>
            <a:ext cx="3170533" cy="6356958"/>
          </a:xfrm>
          <a:custGeom>
            <a:avLst/>
            <a:gdLst/>
            <a:ahLst/>
            <a:cxnLst/>
            <a:rect r="r" b="b" t="t" l="l"/>
            <a:pathLst>
              <a:path h="6356958" w="3170533">
                <a:moveTo>
                  <a:pt x="0" y="0"/>
                </a:moveTo>
                <a:lnTo>
                  <a:pt x="3170533" y="0"/>
                </a:lnTo>
                <a:lnTo>
                  <a:pt x="3170533" y="6356958"/>
                </a:lnTo>
                <a:lnTo>
                  <a:pt x="0" y="6356958"/>
                </a:lnTo>
                <a:lnTo>
                  <a:pt x="0" y="0"/>
                </a:lnTo>
                <a:close/>
              </a:path>
            </a:pathLst>
          </a:custGeom>
          <a:blipFill>
            <a:blip r:embed="rId5"/>
            <a:stretch>
              <a:fillRect l="0" t="0" r="0" b="0"/>
            </a:stretch>
          </a:blipFill>
        </p:spPr>
      </p:sp>
      <p:sp>
        <p:nvSpPr>
          <p:cNvPr name="Freeform 6" id="6"/>
          <p:cNvSpPr/>
          <p:nvPr/>
        </p:nvSpPr>
        <p:spPr>
          <a:xfrm flipH="false" flipV="false" rot="0">
            <a:off x="14169050" y="2901342"/>
            <a:ext cx="3162587" cy="6356958"/>
          </a:xfrm>
          <a:custGeom>
            <a:avLst/>
            <a:gdLst/>
            <a:ahLst/>
            <a:cxnLst/>
            <a:rect r="r" b="b" t="t" l="l"/>
            <a:pathLst>
              <a:path h="6356958" w="3162587">
                <a:moveTo>
                  <a:pt x="0" y="0"/>
                </a:moveTo>
                <a:lnTo>
                  <a:pt x="3162587" y="0"/>
                </a:lnTo>
                <a:lnTo>
                  <a:pt x="3162587" y="6356958"/>
                </a:lnTo>
                <a:lnTo>
                  <a:pt x="0" y="6356958"/>
                </a:lnTo>
                <a:lnTo>
                  <a:pt x="0" y="0"/>
                </a:lnTo>
                <a:close/>
              </a:path>
            </a:pathLst>
          </a:custGeom>
          <a:blipFill>
            <a:blip r:embed="rId6"/>
            <a:stretch>
              <a:fillRect l="0" t="0" r="0" b="0"/>
            </a:stretch>
          </a:blipFill>
        </p:spPr>
      </p:sp>
      <p:sp>
        <p:nvSpPr>
          <p:cNvPr name="AutoShape 7" id="7"/>
          <p:cNvSpPr/>
          <p:nvPr/>
        </p:nvSpPr>
        <p:spPr>
          <a:xfrm>
            <a:off x="12913628" y="5415173"/>
            <a:ext cx="3644502" cy="0"/>
          </a:xfrm>
          <a:prstGeom prst="line">
            <a:avLst/>
          </a:prstGeom>
          <a:ln cap="flat" w="152400">
            <a:solidFill>
              <a:srgbClr val="E72AAD"/>
            </a:solidFill>
            <a:prstDash val="solid"/>
            <a:headEnd type="none" len="sm" w="sm"/>
            <a:tailEnd type="triangle" len="med" w="lg"/>
          </a:ln>
        </p:spPr>
      </p:sp>
      <p:sp>
        <p:nvSpPr>
          <p:cNvPr name="AutoShape 8" id="8"/>
          <p:cNvSpPr/>
          <p:nvPr/>
        </p:nvSpPr>
        <p:spPr>
          <a:xfrm>
            <a:off x="12913628" y="3923391"/>
            <a:ext cx="3699047" cy="0"/>
          </a:xfrm>
          <a:prstGeom prst="line">
            <a:avLst/>
          </a:prstGeom>
          <a:ln cap="flat" w="152400">
            <a:solidFill>
              <a:srgbClr val="E72AAD"/>
            </a:solidFill>
            <a:prstDash val="solid"/>
            <a:headEnd type="none" len="sm" w="sm"/>
            <a:tailEnd type="triangle" len="med" w="lg"/>
          </a:ln>
        </p:spPr>
      </p:sp>
      <p:sp>
        <p:nvSpPr>
          <p:cNvPr name="TextBox 9" id="9"/>
          <p:cNvSpPr txBox="true"/>
          <p:nvPr/>
        </p:nvSpPr>
        <p:spPr>
          <a:xfrm rot="0">
            <a:off x="1179858" y="9303706"/>
            <a:ext cx="6854936" cy="838200"/>
          </a:xfrm>
          <a:prstGeom prst="rect">
            <a:avLst/>
          </a:prstGeom>
        </p:spPr>
        <p:txBody>
          <a:bodyPr anchor="t" rtlCol="false" tIns="0" lIns="0" bIns="0" rIns="0">
            <a:spAutoFit/>
          </a:bodyPr>
          <a:lstStyle/>
          <a:p>
            <a:pPr algn="ctr">
              <a:lnSpc>
                <a:spcPts val="3359"/>
              </a:lnSpc>
              <a:spcBef>
                <a:spcPct val="0"/>
              </a:spcBef>
            </a:pPr>
            <a:r>
              <a:rPr lang="en-US" sz="2799">
                <a:solidFill>
                  <a:srgbClr val="FFFFFF"/>
                </a:solidFill>
                <a:latin typeface="Bricolage Grotesque"/>
                <a:ea typeface="Bricolage Grotesque"/>
                <a:cs typeface="Bricolage Grotesque"/>
                <a:sym typeface="Bricolage Grotesque"/>
              </a:rPr>
              <a:t>Violation 17, 23, 24: Lack of Crawl search filter options</a:t>
            </a:r>
          </a:p>
        </p:txBody>
      </p:sp>
      <p:sp>
        <p:nvSpPr>
          <p:cNvPr name="TextBox 10" id="10"/>
          <p:cNvSpPr txBox="true"/>
          <p:nvPr/>
        </p:nvSpPr>
        <p:spPr>
          <a:xfrm rot="0">
            <a:off x="10269826" y="9258300"/>
            <a:ext cx="6989474" cy="838200"/>
          </a:xfrm>
          <a:prstGeom prst="rect">
            <a:avLst/>
          </a:prstGeom>
        </p:spPr>
        <p:txBody>
          <a:bodyPr anchor="t" rtlCol="false" tIns="0" lIns="0" bIns="0" rIns="0">
            <a:spAutoFit/>
          </a:bodyPr>
          <a:lstStyle/>
          <a:p>
            <a:pPr algn="ctr">
              <a:lnSpc>
                <a:spcPts val="3359"/>
              </a:lnSpc>
              <a:spcBef>
                <a:spcPct val="0"/>
              </a:spcBef>
            </a:pPr>
            <a:r>
              <a:rPr lang="en-US" sz="2799">
                <a:solidFill>
                  <a:srgbClr val="FFFFFF"/>
                </a:solidFill>
                <a:latin typeface="Bricolage Grotesque"/>
                <a:ea typeface="Bricolage Grotesque"/>
                <a:cs typeface="Bricolage Grotesque"/>
                <a:sym typeface="Bricolage Grotesque"/>
              </a:rPr>
              <a:t>Violation 5, 7, 29, 33, 35:  Lack of options to edit your own crawl</a:t>
            </a:r>
          </a:p>
        </p:txBody>
      </p:sp>
      <p:sp>
        <p:nvSpPr>
          <p:cNvPr name="TextBox 11" id="11"/>
          <p:cNvSpPr txBox="true"/>
          <p:nvPr/>
        </p:nvSpPr>
        <p:spPr>
          <a:xfrm rot="0">
            <a:off x="1179858" y="1037617"/>
            <a:ext cx="15516225" cy="930275"/>
          </a:xfrm>
          <a:prstGeom prst="rect">
            <a:avLst/>
          </a:prstGeom>
        </p:spPr>
        <p:txBody>
          <a:bodyPr anchor="t" rtlCol="false" tIns="0" lIns="0" bIns="0" rIns="0">
            <a:spAutoFit/>
          </a:bodyPr>
          <a:lstStyle/>
          <a:p>
            <a:pPr algn="l" marL="0" indent="0" lvl="0">
              <a:lnSpc>
                <a:spcPts val="6999"/>
              </a:lnSpc>
            </a:pPr>
            <a:r>
              <a:rPr lang="en-US" b="true" sz="6999">
                <a:solidFill>
                  <a:srgbClr val="FFFFFF"/>
                </a:solidFill>
                <a:latin typeface="Bricolage Grotesque Bold"/>
                <a:ea typeface="Bricolage Grotesque Bold"/>
                <a:cs typeface="Bricolage Grotesque Bold"/>
                <a:sym typeface="Bricolage Grotesque Bold"/>
              </a:rPr>
              <a:t>Enhance User Control</a:t>
            </a:r>
          </a:p>
        </p:txBody>
      </p:sp>
      <p:sp>
        <p:nvSpPr>
          <p:cNvPr name="AutoShape 12" id="12"/>
          <p:cNvSpPr/>
          <p:nvPr/>
        </p:nvSpPr>
        <p:spPr>
          <a:xfrm>
            <a:off x="12913628" y="8708750"/>
            <a:ext cx="3494506" cy="0"/>
          </a:xfrm>
          <a:prstGeom prst="line">
            <a:avLst/>
          </a:prstGeom>
          <a:ln cap="flat" w="152400">
            <a:solidFill>
              <a:srgbClr val="E72AAD"/>
            </a:solidFill>
            <a:prstDash val="solid"/>
            <a:headEnd type="none" len="sm" w="sm"/>
            <a:tailEnd type="triangle" len="med" w="lg"/>
          </a:ln>
        </p:spPr>
      </p:sp>
    </p:spTree>
  </p:cSld>
  <p:clrMapOvr>
    <a:masterClrMapping/>
  </p:clrMapOvr>
  <p:transition spd="slow">
    <p:push dir="l"/>
  </p:transition>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1E0C23"/>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819577" y="1413761"/>
            <a:ext cx="5036332" cy="10235086"/>
            <a:chOff x="0" y="0"/>
            <a:chExt cx="5001260" cy="10163810"/>
          </a:xfrm>
        </p:grpSpPr>
        <p:sp>
          <p:nvSpPr>
            <p:cNvPr name="Freeform 3" id="3"/>
            <p:cNvSpPr/>
            <p:nvPr/>
          </p:nvSpPr>
          <p:spPr>
            <a:xfrm flipH="false" flipV="false" rot="0">
              <a:off x="0" y="0"/>
              <a:ext cx="5000993" cy="10163632"/>
            </a:xfrm>
            <a:custGeom>
              <a:avLst/>
              <a:gdLst/>
              <a:ahLst/>
              <a:cxnLst/>
              <a:rect r="r" b="b" t="t" l="l"/>
              <a:pathLst>
                <a:path h="10163632" w="5000993">
                  <a:moveTo>
                    <a:pt x="0" y="0"/>
                  </a:moveTo>
                  <a:lnTo>
                    <a:pt x="5000993" y="0"/>
                  </a:lnTo>
                  <a:lnTo>
                    <a:pt x="5000993" y="10163632"/>
                  </a:lnTo>
                  <a:lnTo>
                    <a:pt x="0" y="10163632"/>
                  </a:lnTo>
                  <a:close/>
                </a:path>
              </a:pathLst>
            </a:custGeom>
            <a:blipFill>
              <a:blip r:embed="rId3"/>
              <a:stretch>
                <a:fillRect l="-45" t="0" r="-45" b="0"/>
              </a:stretch>
            </a:blipFill>
          </p:spPr>
        </p:sp>
        <p:sp>
          <p:nvSpPr>
            <p:cNvPr name="Freeform 4" id="4"/>
            <p:cNvSpPr/>
            <p:nvPr/>
          </p:nvSpPr>
          <p:spPr>
            <a:xfrm flipH="false" flipV="false" rot="0">
              <a:off x="338760" y="288798"/>
              <a:ext cx="4330776" cy="9398000"/>
            </a:xfrm>
            <a:custGeom>
              <a:avLst/>
              <a:gdLst/>
              <a:ahLst/>
              <a:cxnLst/>
              <a:rect r="r" b="b" t="t" l="l"/>
              <a:pathLst>
                <a:path h="9398000" w="4330776">
                  <a:moveTo>
                    <a:pt x="3894366" y="9398000"/>
                  </a:moveTo>
                  <a:lnTo>
                    <a:pt x="436410" y="9398000"/>
                  </a:lnTo>
                  <a:cubicBezTo>
                    <a:pt x="195389" y="9398000"/>
                    <a:pt x="0" y="9202610"/>
                    <a:pt x="0" y="8961590"/>
                  </a:cubicBezTo>
                  <a:lnTo>
                    <a:pt x="0" y="436410"/>
                  </a:lnTo>
                  <a:cubicBezTo>
                    <a:pt x="0" y="195390"/>
                    <a:pt x="195389" y="0"/>
                    <a:pt x="436410" y="0"/>
                  </a:cubicBezTo>
                  <a:lnTo>
                    <a:pt x="861580" y="0"/>
                  </a:lnTo>
                  <a:cubicBezTo>
                    <a:pt x="902373" y="0"/>
                    <a:pt x="935444" y="33071"/>
                    <a:pt x="935444" y="73863"/>
                  </a:cubicBezTo>
                  <a:lnTo>
                    <a:pt x="935444" y="73863"/>
                  </a:lnTo>
                  <a:cubicBezTo>
                    <a:pt x="935444" y="225019"/>
                    <a:pt x="1057745" y="347688"/>
                    <a:pt x="1208913" y="348120"/>
                  </a:cubicBezTo>
                  <a:lnTo>
                    <a:pt x="3105874" y="353619"/>
                  </a:lnTo>
                  <a:cubicBezTo>
                    <a:pt x="3257651" y="354063"/>
                    <a:pt x="3380930" y="231140"/>
                    <a:pt x="3380930" y="79362"/>
                  </a:cubicBezTo>
                  <a:lnTo>
                    <a:pt x="3380930" y="73863"/>
                  </a:lnTo>
                  <a:cubicBezTo>
                    <a:pt x="3380930" y="33071"/>
                    <a:pt x="3414001" y="0"/>
                    <a:pt x="3454794" y="0"/>
                  </a:cubicBezTo>
                  <a:lnTo>
                    <a:pt x="3894366" y="0"/>
                  </a:lnTo>
                  <a:cubicBezTo>
                    <a:pt x="4135387" y="0"/>
                    <a:pt x="4330776" y="195390"/>
                    <a:pt x="4330776" y="436410"/>
                  </a:cubicBezTo>
                  <a:lnTo>
                    <a:pt x="4330776" y="8961603"/>
                  </a:lnTo>
                  <a:cubicBezTo>
                    <a:pt x="4330776" y="9202610"/>
                    <a:pt x="4135387" y="9398000"/>
                    <a:pt x="3894366" y="9398000"/>
                  </a:cubicBezTo>
                  <a:close/>
                </a:path>
              </a:pathLst>
            </a:custGeom>
            <a:blipFill>
              <a:blip r:embed="rId4"/>
              <a:stretch>
                <a:fillRect l="-46" t="0" r="-46" b="0"/>
              </a:stretch>
            </a:blipFill>
          </p:spPr>
        </p:sp>
      </p:grpSp>
      <p:grpSp>
        <p:nvGrpSpPr>
          <p:cNvPr name="Group 5" id="5"/>
          <p:cNvGrpSpPr/>
          <p:nvPr/>
        </p:nvGrpSpPr>
        <p:grpSpPr>
          <a:xfrm rot="0">
            <a:off x="8391629" y="3811436"/>
            <a:ext cx="8867671" cy="5358032"/>
            <a:chOff x="0" y="0"/>
            <a:chExt cx="11823561" cy="7144042"/>
          </a:xfrm>
        </p:grpSpPr>
        <p:sp>
          <p:nvSpPr>
            <p:cNvPr name="TextBox 6" id="6"/>
            <p:cNvSpPr txBox="true"/>
            <p:nvPr/>
          </p:nvSpPr>
          <p:spPr>
            <a:xfrm rot="0">
              <a:off x="149071" y="3282383"/>
              <a:ext cx="10886541" cy="3861660"/>
            </a:xfrm>
            <a:prstGeom prst="rect">
              <a:avLst/>
            </a:prstGeom>
          </p:spPr>
          <p:txBody>
            <a:bodyPr anchor="t" rtlCol="false" tIns="0" lIns="0" bIns="0" rIns="0">
              <a:spAutoFit/>
            </a:bodyPr>
            <a:lstStyle/>
            <a:p>
              <a:pPr algn="l" marL="597354" indent="-298677" lvl="1">
                <a:lnSpc>
                  <a:spcPts val="3873"/>
                </a:lnSpc>
                <a:spcBef>
                  <a:spcPct val="0"/>
                </a:spcBef>
                <a:buFont typeface="Arial"/>
                <a:buChar char="•"/>
              </a:pPr>
              <a:r>
                <a:rPr lang="en-US" b="true" sz="2766">
                  <a:solidFill>
                    <a:srgbClr val="FFFFFF"/>
                  </a:solidFill>
                  <a:latin typeface="HK Grotesk Bold"/>
                  <a:ea typeface="HK Grotesk Bold"/>
                  <a:cs typeface="HK Grotesk Bold"/>
                  <a:sym typeface="HK Grotesk Bold"/>
                </a:rPr>
                <a:t>Lots of white space: Use the real estate for functionality like multimodal shop search.</a:t>
              </a:r>
            </a:p>
            <a:p>
              <a:pPr algn="l" marL="597354" indent="-298677" lvl="1">
                <a:lnSpc>
                  <a:spcPts val="3873"/>
                </a:lnSpc>
                <a:spcBef>
                  <a:spcPct val="0"/>
                </a:spcBef>
                <a:buFont typeface="Arial"/>
                <a:buChar char="•"/>
              </a:pPr>
              <a:r>
                <a:rPr lang="en-US" b="true" sz="2766">
                  <a:solidFill>
                    <a:srgbClr val="FFFFFF"/>
                  </a:solidFill>
                  <a:latin typeface="HK Grotesk Bold"/>
                  <a:ea typeface="HK Grotesk Bold"/>
                  <a:cs typeface="HK Grotesk Bold"/>
                  <a:sym typeface="HK Grotesk Bold"/>
                </a:rPr>
                <a:t>Unclear that some buttons are clickable: Add visual indicators that buttons are actionable.</a:t>
              </a:r>
            </a:p>
            <a:p>
              <a:pPr algn="l" marL="597354" indent="-298677" lvl="1">
                <a:lnSpc>
                  <a:spcPts val="3873"/>
                </a:lnSpc>
                <a:spcBef>
                  <a:spcPct val="0"/>
                </a:spcBef>
                <a:buFont typeface="Arial"/>
                <a:buChar char="•"/>
              </a:pPr>
              <a:r>
                <a:rPr lang="en-US" b="true" sz="2766">
                  <a:solidFill>
                    <a:srgbClr val="FFFFFF"/>
                  </a:solidFill>
                  <a:latin typeface="HK Grotesk Bold"/>
                  <a:ea typeface="HK Grotesk Bold"/>
                  <a:cs typeface="HK Grotesk Bold"/>
                  <a:sym typeface="HK Grotesk Bold"/>
                </a:rPr>
                <a:t>Standardize text weight and style across the app, but use contrast for important actions.</a:t>
              </a:r>
            </a:p>
          </p:txBody>
        </p:sp>
        <p:sp>
          <p:nvSpPr>
            <p:cNvPr name="TextBox 7" id="7"/>
            <p:cNvSpPr txBox="true"/>
            <p:nvPr/>
          </p:nvSpPr>
          <p:spPr>
            <a:xfrm rot="0">
              <a:off x="0" y="0"/>
              <a:ext cx="11823561" cy="2630501"/>
            </a:xfrm>
            <a:prstGeom prst="rect">
              <a:avLst/>
            </a:prstGeom>
          </p:spPr>
          <p:txBody>
            <a:bodyPr anchor="t" rtlCol="false" tIns="0" lIns="0" bIns="0" rIns="0">
              <a:spAutoFit/>
            </a:bodyPr>
            <a:lstStyle/>
            <a:p>
              <a:pPr algn="l" marL="0" indent="0" lvl="0">
                <a:lnSpc>
                  <a:spcPts val="7787"/>
                </a:lnSpc>
              </a:pPr>
              <a:r>
                <a:rPr lang="en-US" b="true" sz="6489" u="none">
                  <a:solidFill>
                    <a:srgbClr val="FFFFFF"/>
                  </a:solidFill>
                  <a:latin typeface="Bricolage Grotesque Bold"/>
                  <a:ea typeface="Bricolage Grotesque Bold"/>
                  <a:cs typeface="Bricolage Grotesque Bold"/>
                  <a:sym typeface="Bricolage Grotesque Bold"/>
                </a:rPr>
                <a:t>Insights from Severity 1 and 2 Violations</a:t>
              </a:r>
            </a:p>
          </p:txBody>
        </p:sp>
      </p:grpSp>
    </p:spTree>
  </p:cSld>
  <p:clrMapOvr>
    <a:masterClrMapping/>
  </p:clrMapOvr>
  <p:transition spd="slow">
    <p:push dir="l"/>
  </p:transition>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1E0C23"/>
        </a:solidFill>
      </p:bgPr>
    </p:bg>
    <p:spTree>
      <p:nvGrpSpPr>
        <p:cNvPr id="1" name=""/>
        <p:cNvGrpSpPr/>
        <p:nvPr/>
      </p:nvGrpSpPr>
      <p:grpSpPr>
        <a:xfrm>
          <a:off x="0" y="0"/>
          <a:ext cx="0" cy="0"/>
          <a:chOff x="0" y="0"/>
          <a:chExt cx="0" cy="0"/>
        </a:xfrm>
      </p:grpSpPr>
      <p:grpSp>
        <p:nvGrpSpPr>
          <p:cNvPr name="Group 2" id="2"/>
          <p:cNvGrpSpPr/>
          <p:nvPr/>
        </p:nvGrpSpPr>
        <p:grpSpPr>
          <a:xfrm rot="0">
            <a:off x="16067424" y="7846088"/>
            <a:ext cx="3467057" cy="4305236"/>
            <a:chOff x="0" y="0"/>
            <a:chExt cx="4622743" cy="5740315"/>
          </a:xfrm>
        </p:grpSpPr>
        <p:sp>
          <p:nvSpPr>
            <p:cNvPr name="Freeform 3" id="3"/>
            <p:cNvSpPr/>
            <p:nvPr/>
          </p:nvSpPr>
          <p:spPr>
            <a:xfrm flipH="false" flipV="false" rot="-2700000">
              <a:off x="-124706" y="1478676"/>
              <a:ext cx="4872155" cy="1665391"/>
            </a:xfrm>
            <a:custGeom>
              <a:avLst/>
              <a:gdLst/>
              <a:ahLst/>
              <a:cxnLst/>
              <a:rect r="r" b="b" t="t" l="l"/>
              <a:pathLst>
                <a:path h="1665391" w="4872155">
                  <a:moveTo>
                    <a:pt x="0" y="0"/>
                  </a:moveTo>
                  <a:lnTo>
                    <a:pt x="4872155" y="0"/>
                  </a:lnTo>
                  <a:lnTo>
                    <a:pt x="4872155" y="1665391"/>
                  </a:lnTo>
                  <a:lnTo>
                    <a:pt x="0" y="16653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8100000">
              <a:off x="-106337" y="2577879"/>
              <a:ext cx="4835418" cy="1702128"/>
              <a:chOff x="0" y="0"/>
              <a:chExt cx="954623" cy="336039"/>
            </a:xfrm>
          </p:grpSpPr>
          <p:sp>
            <p:nvSpPr>
              <p:cNvPr name="Freeform 5" id="5"/>
              <p:cNvSpPr/>
              <p:nvPr/>
            </p:nvSpPr>
            <p:spPr>
              <a:xfrm flipH="false" flipV="false" rot="0">
                <a:off x="0" y="0"/>
                <a:ext cx="954623" cy="336039"/>
              </a:xfrm>
              <a:custGeom>
                <a:avLst/>
                <a:gdLst/>
                <a:ahLst/>
                <a:cxnLst/>
                <a:rect r="r" b="b" t="t" l="l"/>
                <a:pathLst>
                  <a:path h="336039" w="954623">
                    <a:moveTo>
                      <a:pt x="751423" y="0"/>
                    </a:moveTo>
                    <a:cubicBezTo>
                      <a:pt x="863647" y="0"/>
                      <a:pt x="954623" y="75225"/>
                      <a:pt x="954623" y="168020"/>
                    </a:cubicBezTo>
                    <a:cubicBezTo>
                      <a:pt x="954623" y="260814"/>
                      <a:pt x="863647" y="336039"/>
                      <a:pt x="751423" y="336039"/>
                    </a:cubicBezTo>
                    <a:lnTo>
                      <a:pt x="203200" y="336039"/>
                    </a:lnTo>
                    <a:cubicBezTo>
                      <a:pt x="90976" y="336039"/>
                      <a:pt x="0" y="260814"/>
                      <a:pt x="0" y="168020"/>
                    </a:cubicBezTo>
                    <a:cubicBezTo>
                      <a:pt x="0" y="75225"/>
                      <a:pt x="90976" y="0"/>
                      <a:pt x="203200" y="0"/>
                    </a:cubicBezTo>
                    <a:close/>
                  </a:path>
                </a:pathLst>
              </a:custGeom>
              <a:solidFill>
                <a:srgbClr val="FF8A1E"/>
              </a:solidFill>
              <a:ln cap="sq">
                <a:noFill/>
                <a:prstDash val="solid"/>
                <a:miter/>
              </a:ln>
            </p:spPr>
          </p:sp>
          <p:sp>
            <p:nvSpPr>
              <p:cNvPr name="TextBox 6" id="6"/>
              <p:cNvSpPr txBox="true"/>
              <p:nvPr/>
            </p:nvSpPr>
            <p:spPr>
              <a:xfrm>
                <a:off x="0" y="-19050"/>
                <a:ext cx="954623" cy="355089"/>
              </a:xfrm>
              <a:prstGeom prst="rect">
                <a:avLst/>
              </a:prstGeom>
            </p:spPr>
            <p:txBody>
              <a:bodyPr anchor="ctr" rtlCol="false" tIns="18752" lIns="18752" bIns="18752" rIns="18752"/>
              <a:lstStyle/>
              <a:p>
                <a:pPr algn="ctr" marL="0" indent="0" lvl="0">
                  <a:lnSpc>
                    <a:spcPts val="755"/>
                  </a:lnSpc>
                  <a:spcBef>
                    <a:spcPct val="0"/>
                  </a:spcBef>
                </a:pPr>
              </a:p>
            </p:txBody>
          </p:sp>
        </p:grpSp>
      </p:grpSp>
      <p:sp>
        <p:nvSpPr>
          <p:cNvPr name="TextBox 7" id="7"/>
          <p:cNvSpPr txBox="true"/>
          <p:nvPr/>
        </p:nvSpPr>
        <p:spPr>
          <a:xfrm rot="0">
            <a:off x="1385888" y="643572"/>
            <a:ext cx="15516225" cy="894080"/>
          </a:xfrm>
          <a:prstGeom prst="rect">
            <a:avLst/>
          </a:prstGeom>
        </p:spPr>
        <p:txBody>
          <a:bodyPr anchor="t" rtlCol="false" tIns="0" lIns="0" bIns="0" rIns="0">
            <a:spAutoFit/>
          </a:bodyPr>
          <a:lstStyle/>
          <a:p>
            <a:pPr algn="ctr" marL="0" indent="0" lvl="0">
              <a:lnSpc>
                <a:spcPts val="6700"/>
              </a:lnSpc>
            </a:pPr>
            <a:r>
              <a:rPr lang="en-US" b="true" sz="6700">
                <a:solidFill>
                  <a:srgbClr val="FFFFFF"/>
                </a:solidFill>
                <a:latin typeface="Bricolage Grotesque Bold"/>
                <a:ea typeface="Bricolage Grotesque Bold"/>
                <a:cs typeface="Bricolage Grotesque Bold"/>
                <a:sym typeface="Bricolage Grotesque Bold"/>
              </a:rPr>
              <a:t>Progress towards each usability goal</a:t>
            </a:r>
          </a:p>
        </p:txBody>
      </p:sp>
      <p:sp>
        <p:nvSpPr>
          <p:cNvPr name="TextBox 8" id="8"/>
          <p:cNvSpPr txBox="true"/>
          <p:nvPr/>
        </p:nvSpPr>
        <p:spPr>
          <a:xfrm rot="0">
            <a:off x="1303684" y="1889952"/>
            <a:ext cx="15129642" cy="733425"/>
          </a:xfrm>
          <a:prstGeom prst="rect">
            <a:avLst/>
          </a:prstGeom>
        </p:spPr>
        <p:txBody>
          <a:bodyPr anchor="t" rtlCol="false" tIns="0" lIns="0" bIns="0" rIns="0">
            <a:spAutoFit/>
          </a:bodyPr>
          <a:lstStyle/>
          <a:p>
            <a:pPr algn="l" marL="0" indent="0" lvl="0">
              <a:lnSpc>
                <a:spcPts val="5759"/>
              </a:lnSpc>
              <a:spcBef>
                <a:spcPct val="0"/>
              </a:spcBef>
            </a:pPr>
            <a:r>
              <a:rPr lang="en-US" b="true" sz="4800">
                <a:solidFill>
                  <a:srgbClr val="E82AAE"/>
                </a:solidFill>
                <a:latin typeface="Bricolage Grotesque Bold"/>
                <a:ea typeface="Bricolage Grotesque Bold"/>
                <a:cs typeface="Bricolage Grotesque Bold"/>
                <a:sym typeface="Bricolage Grotesque Bold"/>
              </a:rPr>
              <a:t>Goal 1:</a:t>
            </a:r>
            <a:r>
              <a:rPr lang="en-US" b="true" sz="4800">
                <a:solidFill>
                  <a:srgbClr val="FDFCFD"/>
                </a:solidFill>
                <a:latin typeface="Bricolage Grotesque Bold"/>
                <a:ea typeface="Bricolage Grotesque Bold"/>
                <a:cs typeface="Bricolage Grotesque Bold"/>
                <a:sym typeface="Bricolage Grotesque Bold"/>
              </a:rPr>
              <a:t> Engagement and Eagerness</a:t>
            </a:r>
          </a:p>
        </p:txBody>
      </p:sp>
      <p:sp>
        <p:nvSpPr>
          <p:cNvPr name="TextBox 9" id="9"/>
          <p:cNvSpPr txBox="true"/>
          <p:nvPr/>
        </p:nvSpPr>
        <p:spPr>
          <a:xfrm rot="0">
            <a:off x="1051170" y="2899602"/>
            <a:ext cx="15850942" cy="4270884"/>
          </a:xfrm>
          <a:prstGeom prst="rect">
            <a:avLst/>
          </a:prstGeom>
        </p:spPr>
        <p:txBody>
          <a:bodyPr anchor="t" rtlCol="false" tIns="0" lIns="0" bIns="0" rIns="0">
            <a:spAutoFit/>
          </a:bodyPr>
          <a:lstStyle/>
          <a:p>
            <a:pPr algn="l" marL="949962" indent="-474981" lvl="1">
              <a:lnSpc>
                <a:spcPts val="6160"/>
              </a:lnSpc>
              <a:buFont typeface="Arial"/>
              <a:buChar char="•"/>
            </a:pPr>
            <a:r>
              <a:rPr lang="en-US" b="true" sz="4400">
                <a:solidFill>
                  <a:srgbClr val="FFFFFF"/>
                </a:solidFill>
                <a:latin typeface="HK Grotesk Bold"/>
                <a:ea typeface="HK Grotesk Bold"/>
                <a:cs typeface="HK Grotesk Bold"/>
                <a:sym typeface="HK Grotesk Bold"/>
              </a:rPr>
              <a:t>Enhancing user control allows users to feel safe on ShopCrawl, and also gives them the freedom to customize their Crawls.</a:t>
            </a:r>
          </a:p>
          <a:p>
            <a:pPr algn="l" marL="949962" indent="-474981" lvl="1">
              <a:lnSpc>
                <a:spcPts val="6160"/>
              </a:lnSpc>
              <a:buFont typeface="Arial"/>
              <a:buChar char="•"/>
            </a:pPr>
            <a:r>
              <a:rPr lang="en-US" b="true" sz="4400">
                <a:solidFill>
                  <a:srgbClr val="FFFFFF"/>
                </a:solidFill>
                <a:latin typeface="HK Grotesk Bold"/>
                <a:ea typeface="HK Grotesk Bold"/>
                <a:cs typeface="HK Grotesk Bold"/>
                <a:sym typeface="HK Grotesk Bold"/>
              </a:rPr>
              <a:t>Consistent and accessible design means a fun, beautiful app that users look forward to using.</a:t>
            </a:r>
          </a:p>
          <a:p>
            <a:pPr algn="l">
              <a:lnSpc>
                <a:spcPts val="2883"/>
              </a:lnSpc>
            </a:pPr>
          </a:p>
        </p:txBody>
      </p:sp>
      <p:sp>
        <p:nvSpPr>
          <p:cNvPr name="TextBox 10" id="10"/>
          <p:cNvSpPr txBox="true"/>
          <p:nvPr/>
        </p:nvSpPr>
        <p:spPr>
          <a:xfrm rot="0">
            <a:off x="1303684" y="6999745"/>
            <a:ext cx="15129642" cy="1343025"/>
          </a:xfrm>
          <a:prstGeom prst="rect">
            <a:avLst/>
          </a:prstGeom>
        </p:spPr>
        <p:txBody>
          <a:bodyPr anchor="t" rtlCol="false" tIns="0" lIns="0" bIns="0" rIns="0">
            <a:spAutoFit/>
          </a:bodyPr>
          <a:lstStyle/>
          <a:p>
            <a:pPr algn="l" marL="0" indent="0" lvl="0">
              <a:lnSpc>
                <a:spcPts val="5280"/>
              </a:lnSpc>
              <a:spcBef>
                <a:spcPct val="0"/>
              </a:spcBef>
            </a:pPr>
            <a:r>
              <a:rPr lang="en-US" b="true" sz="4400">
                <a:solidFill>
                  <a:srgbClr val="E82AAE"/>
                </a:solidFill>
                <a:latin typeface="Bricolage Grotesque Bold"/>
                <a:ea typeface="Bricolage Grotesque Bold"/>
                <a:cs typeface="Bricolage Grotesque Bold"/>
                <a:sym typeface="Bricolage Grotesque Bold"/>
              </a:rPr>
              <a:t>Next Steps:</a:t>
            </a:r>
            <a:r>
              <a:rPr lang="en-US" b="true" sz="4400">
                <a:solidFill>
                  <a:srgbClr val="FDFCFD"/>
                </a:solidFill>
                <a:latin typeface="Bricolage Grotesque Bold"/>
                <a:ea typeface="Bricolage Grotesque Bold"/>
                <a:cs typeface="Bricolage Grotesque Bold"/>
                <a:sym typeface="Bricolage Grotesque Bold"/>
              </a:rPr>
              <a:t> Amplify the social experience with new features such as Crawl specific group chats. </a:t>
            </a:r>
          </a:p>
        </p:txBody>
      </p:sp>
    </p:spTree>
  </p:cSld>
  <p:clrMapOvr>
    <a:masterClrMapping/>
  </p:clrMapOvr>
  <p:transition spd="slow">
    <p:push dir="l"/>
  </p:transition>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1E0C23"/>
        </a:solidFill>
      </p:bgPr>
    </p:bg>
    <p:spTree>
      <p:nvGrpSpPr>
        <p:cNvPr id="1" name=""/>
        <p:cNvGrpSpPr/>
        <p:nvPr/>
      </p:nvGrpSpPr>
      <p:grpSpPr>
        <a:xfrm>
          <a:off x="0" y="0"/>
          <a:ext cx="0" cy="0"/>
          <a:chOff x="0" y="0"/>
          <a:chExt cx="0" cy="0"/>
        </a:xfrm>
      </p:grpSpPr>
      <p:grpSp>
        <p:nvGrpSpPr>
          <p:cNvPr name="Group 2" id="2"/>
          <p:cNvGrpSpPr/>
          <p:nvPr/>
        </p:nvGrpSpPr>
        <p:grpSpPr>
          <a:xfrm rot="0">
            <a:off x="16067424" y="7846088"/>
            <a:ext cx="3467057" cy="4305236"/>
            <a:chOff x="0" y="0"/>
            <a:chExt cx="4622743" cy="5740315"/>
          </a:xfrm>
        </p:grpSpPr>
        <p:sp>
          <p:nvSpPr>
            <p:cNvPr name="Freeform 3" id="3"/>
            <p:cNvSpPr/>
            <p:nvPr/>
          </p:nvSpPr>
          <p:spPr>
            <a:xfrm flipH="false" flipV="false" rot="-2700000">
              <a:off x="-124706" y="1478676"/>
              <a:ext cx="4872155" cy="1665391"/>
            </a:xfrm>
            <a:custGeom>
              <a:avLst/>
              <a:gdLst/>
              <a:ahLst/>
              <a:cxnLst/>
              <a:rect r="r" b="b" t="t" l="l"/>
              <a:pathLst>
                <a:path h="1665391" w="4872155">
                  <a:moveTo>
                    <a:pt x="0" y="0"/>
                  </a:moveTo>
                  <a:lnTo>
                    <a:pt x="4872155" y="0"/>
                  </a:lnTo>
                  <a:lnTo>
                    <a:pt x="4872155" y="1665391"/>
                  </a:lnTo>
                  <a:lnTo>
                    <a:pt x="0" y="16653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8100000">
              <a:off x="-106337" y="2577879"/>
              <a:ext cx="4835418" cy="1702128"/>
              <a:chOff x="0" y="0"/>
              <a:chExt cx="954623" cy="336039"/>
            </a:xfrm>
          </p:grpSpPr>
          <p:sp>
            <p:nvSpPr>
              <p:cNvPr name="Freeform 5" id="5"/>
              <p:cNvSpPr/>
              <p:nvPr/>
            </p:nvSpPr>
            <p:spPr>
              <a:xfrm flipH="false" flipV="false" rot="0">
                <a:off x="0" y="0"/>
                <a:ext cx="954623" cy="336039"/>
              </a:xfrm>
              <a:custGeom>
                <a:avLst/>
                <a:gdLst/>
                <a:ahLst/>
                <a:cxnLst/>
                <a:rect r="r" b="b" t="t" l="l"/>
                <a:pathLst>
                  <a:path h="336039" w="954623">
                    <a:moveTo>
                      <a:pt x="751423" y="0"/>
                    </a:moveTo>
                    <a:cubicBezTo>
                      <a:pt x="863647" y="0"/>
                      <a:pt x="954623" y="75225"/>
                      <a:pt x="954623" y="168020"/>
                    </a:cubicBezTo>
                    <a:cubicBezTo>
                      <a:pt x="954623" y="260814"/>
                      <a:pt x="863647" y="336039"/>
                      <a:pt x="751423" y="336039"/>
                    </a:cubicBezTo>
                    <a:lnTo>
                      <a:pt x="203200" y="336039"/>
                    </a:lnTo>
                    <a:cubicBezTo>
                      <a:pt x="90976" y="336039"/>
                      <a:pt x="0" y="260814"/>
                      <a:pt x="0" y="168020"/>
                    </a:cubicBezTo>
                    <a:cubicBezTo>
                      <a:pt x="0" y="75225"/>
                      <a:pt x="90976" y="0"/>
                      <a:pt x="203200" y="0"/>
                    </a:cubicBezTo>
                    <a:close/>
                  </a:path>
                </a:pathLst>
              </a:custGeom>
              <a:solidFill>
                <a:srgbClr val="FF8A1E"/>
              </a:solidFill>
              <a:ln cap="sq">
                <a:noFill/>
                <a:prstDash val="solid"/>
                <a:miter/>
              </a:ln>
            </p:spPr>
          </p:sp>
          <p:sp>
            <p:nvSpPr>
              <p:cNvPr name="TextBox 6" id="6"/>
              <p:cNvSpPr txBox="true"/>
              <p:nvPr/>
            </p:nvSpPr>
            <p:spPr>
              <a:xfrm>
                <a:off x="0" y="-19050"/>
                <a:ext cx="954623" cy="355089"/>
              </a:xfrm>
              <a:prstGeom prst="rect">
                <a:avLst/>
              </a:prstGeom>
            </p:spPr>
            <p:txBody>
              <a:bodyPr anchor="ctr" rtlCol="false" tIns="18752" lIns="18752" bIns="18752" rIns="18752"/>
              <a:lstStyle/>
              <a:p>
                <a:pPr algn="ctr" marL="0" indent="0" lvl="0">
                  <a:lnSpc>
                    <a:spcPts val="755"/>
                  </a:lnSpc>
                  <a:spcBef>
                    <a:spcPct val="0"/>
                  </a:spcBef>
                </a:pPr>
              </a:p>
            </p:txBody>
          </p:sp>
        </p:grpSp>
      </p:grpSp>
      <p:sp>
        <p:nvSpPr>
          <p:cNvPr name="TextBox 7" id="7"/>
          <p:cNvSpPr txBox="true"/>
          <p:nvPr/>
        </p:nvSpPr>
        <p:spPr>
          <a:xfrm rot="0">
            <a:off x="1385888" y="643572"/>
            <a:ext cx="15516225" cy="894080"/>
          </a:xfrm>
          <a:prstGeom prst="rect">
            <a:avLst/>
          </a:prstGeom>
        </p:spPr>
        <p:txBody>
          <a:bodyPr anchor="t" rtlCol="false" tIns="0" lIns="0" bIns="0" rIns="0">
            <a:spAutoFit/>
          </a:bodyPr>
          <a:lstStyle/>
          <a:p>
            <a:pPr algn="ctr" marL="0" indent="0" lvl="0">
              <a:lnSpc>
                <a:spcPts val="6700"/>
              </a:lnSpc>
            </a:pPr>
            <a:r>
              <a:rPr lang="en-US" b="true" sz="6700">
                <a:solidFill>
                  <a:srgbClr val="FFFFFF"/>
                </a:solidFill>
                <a:latin typeface="Bricolage Grotesque Bold"/>
                <a:ea typeface="Bricolage Grotesque Bold"/>
                <a:cs typeface="Bricolage Grotesque Bold"/>
                <a:sym typeface="Bricolage Grotesque Bold"/>
              </a:rPr>
              <a:t>Progress towards each usability goal</a:t>
            </a:r>
          </a:p>
        </p:txBody>
      </p:sp>
      <p:sp>
        <p:nvSpPr>
          <p:cNvPr name="TextBox 8" id="8"/>
          <p:cNvSpPr txBox="true"/>
          <p:nvPr/>
        </p:nvSpPr>
        <p:spPr>
          <a:xfrm rot="0">
            <a:off x="1303684" y="1889952"/>
            <a:ext cx="15129642" cy="733425"/>
          </a:xfrm>
          <a:prstGeom prst="rect">
            <a:avLst/>
          </a:prstGeom>
        </p:spPr>
        <p:txBody>
          <a:bodyPr anchor="t" rtlCol="false" tIns="0" lIns="0" bIns="0" rIns="0">
            <a:spAutoFit/>
          </a:bodyPr>
          <a:lstStyle/>
          <a:p>
            <a:pPr algn="l" marL="0" indent="0" lvl="0">
              <a:lnSpc>
                <a:spcPts val="5759"/>
              </a:lnSpc>
              <a:spcBef>
                <a:spcPct val="0"/>
              </a:spcBef>
            </a:pPr>
            <a:r>
              <a:rPr lang="en-US" b="true" sz="4800">
                <a:solidFill>
                  <a:srgbClr val="FF8A1E"/>
                </a:solidFill>
                <a:latin typeface="Bricolage Grotesque Bold"/>
                <a:ea typeface="Bricolage Grotesque Bold"/>
                <a:cs typeface="Bricolage Grotesque Bold"/>
                <a:sym typeface="Bricolage Grotesque Bold"/>
              </a:rPr>
              <a:t>Goal 2:</a:t>
            </a:r>
            <a:r>
              <a:rPr lang="en-US" b="true" sz="4800">
                <a:solidFill>
                  <a:srgbClr val="FDFCFD"/>
                </a:solidFill>
                <a:latin typeface="Bricolage Grotesque Bold"/>
                <a:ea typeface="Bricolage Grotesque Bold"/>
                <a:cs typeface="Bricolage Grotesque Bold"/>
                <a:sym typeface="Bricolage Grotesque Bold"/>
              </a:rPr>
              <a:t> Efficiency and Ease of Use</a:t>
            </a:r>
          </a:p>
        </p:txBody>
      </p:sp>
      <p:sp>
        <p:nvSpPr>
          <p:cNvPr name="TextBox 9" id="9"/>
          <p:cNvSpPr txBox="true"/>
          <p:nvPr/>
        </p:nvSpPr>
        <p:spPr>
          <a:xfrm rot="0">
            <a:off x="1051170" y="2899602"/>
            <a:ext cx="15850942" cy="3489834"/>
          </a:xfrm>
          <a:prstGeom prst="rect">
            <a:avLst/>
          </a:prstGeom>
        </p:spPr>
        <p:txBody>
          <a:bodyPr anchor="t" rtlCol="false" tIns="0" lIns="0" bIns="0" rIns="0">
            <a:spAutoFit/>
          </a:bodyPr>
          <a:lstStyle/>
          <a:p>
            <a:pPr algn="l" marL="949962" indent="-474981" lvl="1">
              <a:lnSpc>
                <a:spcPts val="6160"/>
              </a:lnSpc>
              <a:buFont typeface="Arial"/>
              <a:buChar char="•"/>
            </a:pPr>
            <a:r>
              <a:rPr lang="en-US" b="true" sz="4400">
                <a:solidFill>
                  <a:srgbClr val="FFFFFF"/>
                </a:solidFill>
                <a:latin typeface="HK Grotesk Bold"/>
                <a:ea typeface="HK Grotesk Bold"/>
                <a:cs typeface="HK Grotesk Bold"/>
                <a:sym typeface="HK Grotesk Bold"/>
              </a:rPr>
              <a:t>Increasing the clarity of all actions leads to fewer mistakes, less confusion, and increased efficiency.</a:t>
            </a:r>
          </a:p>
          <a:p>
            <a:pPr algn="l" marL="949962" indent="-474981" lvl="1">
              <a:lnSpc>
                <a:spcPts val="6160"/>
              </a:lnSpc>
              <a:buFont typeface="Arial"/>
              <a:buChar char="•"/>
            </a:pPr>
            <a:r>
              <a:rPr lang="en-US" b="true" sz="4400">
                <a:solidFill>
                  <a:srgbClr val="FFFFFF"/>
                </a:solidFill>
                <a:latin typeface="HK Grotesk Bold"/>
                <a:ea typeface="HK Grotesk Bold"/>
                <a:cs typeface="HK Grotesk Bold"/>
                <a:sym typeface="HK Grotesk Bold"/>
              </a:rPr>
              <a:t>Accessible design allows ShopCrawl to cater to a wider audience, letting users choose how to use our app.</a:t>
            </a:r>
          </a:p>
          <a:p>
            <a:pPr algn="l">
              <a:lnSpc>
                <a:spcPts val="2883"/>
              </a:lnSpc>
            </a:pPr>
          </a:p>
        </p:txBody>
      </p:sp>
      <p:sp>
        <p:nvSpPr>
          <p:cNvPr name="TextBox 10" id="10"/>
          <p:cNvSpPr txBox="true"/>
          <p:nvPr/>
        </p:nvSpPr>
        <p:spPr>
          <a:xfrm rot="0">
            <a:off x="1303684" y="6999745"/>
            <a:ext cx="15129642" cy="1343025"/>
          </a:xfrm>
          <a:prstGeom prst="rect">
            <a:avLst/>
          </a:prstGeom>
        </p:spPr>
        <p:txBody>
          <a:bodyPr anchor="t" rtlCol="false" tIns="0" lIns="0" bIns="0" rIns="0">
            <a:spAutoFit/>
          </a:bodyPr>
          <a:lstStyle/>
          <a:p>
            <a:pPr algn="l" marL="0" indent="0" lvl="0">
              <a:lnSpc>
                <a:spcPts val="5280"/>
              </a:lnSpc>
              <a:spcBef>
                <a:spcPct val="0"/>
              </a:spcBef>
            </a:pPr>
            <a:r>
              <a:rPr lang="en-US" b="true" sz="4400">
                <a:solidFill>
                  <a:srgbClr val="FF8A1E"/>
                </a:solidFill>
                <a:latin typeface="Bricolage Grotesque Bold"/>
                <a:ea typeface="Bricolage Grotesque Bold"/>
                <a:cs typeface="Bricolage Grotesque Bold"/>
                <a:sym typeface="Bricolage Grotesque Bold"/>
              </a:rPr>
              <a:t>Next Steps:</a:t>
            </a:r>
            <a:r>
              <a:rPr lang="en-US" b="true" sz="4400">
                <a:solidFill>
                  <a:srgbClr val="FDFCFD"/>
                </a:solidFill>
                <a:latin typeface="Bricolage Grotesque Bold"/>
                <a:ea typeface="Bricolage Grotesque Bold"/>
                <a:cs typeface="Bricolage Grotesque Bold"/>
                <a:sym typeface="Bricolage Grotesque Bold"/>
              </a:rPr>
              <a:t> Ensure we keep a consistent design language throughout development for learnability.</a:t>
            </a:r>
          </a:p>
        </p:txBody>
      </p:sp>
      <p:sp>
        <p:nvSpPr>
          <p:cNvPr name="TextBox 11" id="11"/>
          <p:cNvSpPr txBox="true"/>
          <p:nvPr/>
        </p:nvSpPr>
        <p:spPr>
          <a:xfrm rot="0">
            <a:off x="9455002" y="9579606"/>
            <a:ext cx="5762466" cy="419100"/>
          </a:xfrm>
          <a:prstGeom prst="rect">
            <a:avLst/>
          </a:prstGeom>
        </p:spPr>
        <p:txBody>
          <a:bodyPr anchor="t" rtlCol="false" tIns="0" lIns="0" bIns="0" rIns="0">
            <a:spAutoFit/>
          </a:bodyPr>
          <a:lstStyle/>
          <a:p>
            <a:pPr algn="ctr">
              <a:lnSpc>
                <a:spcPts val="3359"/>
              </a:lnSpc>
              <a:spcBef>
                <a:spcPct val="0"/>
              </a:spcBef>
            </a:pPr>
            <a:r>
              <a:rPr lang="en-US" b="true" sz="2799">
                <a:solidFill>
                  <a:srgbClr val="FFFFFF"/>
                </a:solidFill>
                <a:latin typeface="Bricolage Grotesque Bold"/>
                <a:ea typeface="Bricolage Grotesque Bold"/>
                <a:cs typeface="Bricolage Grotesque Bold"/>
                <a:sym typeface="Bricolage Grotesque Bold"/>
              </a:rPr>
              <a:t>Prototype Implementation Status</a:t>
            </a:r>
          </a:p>
        </p:txBody>
      </p:sp>
      <p:sp>
        <p:nvSpPr>
          <p:cNvPr name="AutoShape 12" id="12"/>
          <p:cNvSpPr/>
          <p:nvPr/>
        </p:nvSpPr>
        <p:spPr>
          <a:xfrm>
            <a:off x="15439546" y="9789156"/>
            <a:ext cx="825591" cy="0"/>
          </a:xfrm>
          <a:prstGeom prst="line">
            <a:avLst/>
          </a:prstGeom>
          <a:ln cap="flat" w="38100">
            <a:solidFill>
              <a:srgbClr val="FFFFFF"/>
            </a:solidFill>
            <a:prstDash val="solid"/>
            <a:headEnd type="none" len="sm" w="sm"/>
            <a:tailEnd type="triangle" len="med" w="lg"/>
          </a:ln>
        </p:spPr>
      </p:sp>
    </p:spTree>
  </p:cSld>
  <p:clrMapOvr>
    <a:masterClrMapping/>
  </p:clrMapOvr>
  <p:transition spd="slow">
    <p:push dir="l"/>
  </p:transition>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1E0C23"/>
        </a:solidFill>
      </p:bgPr>
    </p:bg>
    <p:spTree>
      <p:nvGrpSpPr>
        <p:cNvPr id="1" name=""/>
        <p:cNvGrpSpPr/>
        <p:nvPr/>
      </p:nvGrpSpPr>
      <p:grpSpPr>
        <a:xfrm>
          <a:off x="0" y="0"/>
          <a:ext cx="0" cy="0"/>
          <a:chOff x="0" y="0"/>
          <a:chExt cx="0" cy="0"/>
        </a:xfrm>
      </p:grpSpPr>
      <p:grpSp>
        <p:nvGrpSpPr>
          <p:cNvPr name="Group 2" id="2"/>
          <p:cNvGrpSpPr/>
          <p:nvPr/>
        </p:nvGrpSpPr>
        <p:grpSpPr>
          <a:xfrm rot="0">
            <a:off x="1955060" y="2202728"/>
            <a:ext cx="3325907" cy="7055572"/>
            <a:chOff x="0" y="0"/>
            <a:chExt cx="1171403" cy="2485012"/>
          </a:xfrm>
        </p:grpSpPr>
        <p:sp>
          <p:nvSpPr>
            <p:cNvPr name="Freeform 3" id="3"/>
            <p:cNvSpPr/>
            <p:nvPr/>
          </p:nvSpPr>
          <p:spPr>
            <a:xfrm flipH="false" flipV="false" rot="0">
              <a:off x="0" y="0"/>
              <a:ext cx="1171403" cy="2485012"/>
            </a:xfrm>
            <a:custGeom>
              <a:avLst/>
              <a:gdLst/>
              <a:ahLst/>
              <a:cxnLst/>
              <a:rect r="r" b="b" t="t" l="l"/>
              <a:pathLst>
                <a:path h="2485012" w="1171403">
                  <a:moveTo>
                    <a:pt x="0" y="0"/>
                  </a:moveTo>
                  <a:lnTo>
                    <a:pt x="1171403" y="0"/>
                  </a:lnTo>
                  <a:lnTo>
                    <a:pt x="1171403" y="2485012"/>
                  </a:lnTo>
                  <a:lnTo>
                    <a:pt x="0" y="2485012"/>
                  </a:lnTo>
                  <a:close/>
                </a:path>
              </a:pathLst>
            </a:custGeom>
            <a:solidFill>
              <a:srgbClr val="000000"/>
            </a:solidFill>
          </p:spPr>
        </p:sp>
      </p:grpSp>
      <p:grpSp>
        <p:nvGrpSpPr>
          <p:cNvPr name="Group 4" id="4"/>
          <p:cNvGrpSpPr/>
          <p:nvPr/>
        </p:nvGrpSpPr>
        <p:grpSpPr>
          <a:xfrm rot="0">
            <a:off x="5642917" y="2202728"/>
            <a:ext cx="3325907" cy="7055572"/>
            <a:chOff x="0" y="0"/>
            <a:chExt cx="1171403" cy="2485012"/>
          </a:xfrm>
        </p:grpSpPr>
        <p:sp>
          <p:nvSpPr>
            <p:cNvPr name="Freeform 5" id="5"/>
            <p:cNvSpPr/>
            <p:nvPr/>
          </p:nvSpPr>
          <p:spPr>
            <a:xfrm flipH="false" flipV="false" rot="0">
              <a:off x="0" y="0"/>
              <a:ext cx="1171403" cy="2485012"/>
            </a:xfrm>
            <a:custGeom>
              <a:avLst/>
              <a:gdLst/>
              <a:ahLst/>
              <a:cxnLst/>
              <a:rect r="r" b="b" t="t" l="l"/>
              <a:pathLst>
                <a:path h="2485012" w="1171403">
                  <a:moveTo>
                    <a:pt x="0" y="0"/>
                  </a:moveTo>
                  <a:lnTo>
                    <a:pt x="1171403" y="0"/>
                  </a:lnTo>
                  <a:lnTo>
                    <a:pt x="1171403" y="2485012"/>
                  </a:lnTo>
                  <a:lnTo>
                    <a:pt x="0" y="2485012"/>
                  </a:lnTo>
                  <a:close/>
                </a:path>
              </a:pathLst>
            </a:custGeom>
            <a:solidFill>
              <a:srgbClr val="000000"/>
            </a:solidFill>
          </p:spPr>
        </p:sp>
      </p:grpSp>
      <p:grpSp>
        <p:nvGrpSpPr>
          <p:cNvPr name="Group 6" id="6"/>
          <p:cNvGrpSpPr/>
          <p:nvPr/>
        </p:nvGrpSpPr>
        <p:grpSpPr>
          <a:xfrm rot="0">
            <a:off x="9319176" y="2202728"/>
            <a:ext cx="3325907" cy="7055572"/>
            <a:chOff x="0" y="0"/>
            <a:chExt cx="1171403" cy="2485012"/>
          </a:xfrm>
        </p:grpSpPr>
        <p:sp>
          <p:nvSpPr>
            <p:cNvPr name="Freeform 7" id="7"/>
            <p:cNvSpPr/>
            <p:nvPr/>
          </p:nvSpPr>
          <p:spPr>
            <a:xfrm flipH="false" flipV="false" rot="0">
              <a:off x="0" y="0"/>
              <a:ext cx="1171403" cy="2485012"/>
            </a:xfrm>
            <a:custGeom>
              <a:avLst/>
              <a:gdLst/>
              <a:ahLst/>
              <a:cxnLst/>
              <a:rect r="r" b="b" t="t" l="l"/>
              <a:pathLst>
                <a:path h="2485012" w="1171403">
                  <a:moveTo>
                    <a:pt x="0" y="0"/>
                  </a:moveTo>
                  <a:lnTo>
                    <a:pt x="1171403" y="0"/>
                  </a:lnTo>
                  <a:lnTo>
                    <a:pt x="1171403" y="2485012"/>
                  </a:lnTo>
                  <a:lnTo>
                    <a:pt x="0" y="2485012"/>
                  </a:lnTo>
                  <a:close/>
                </a:path>
              </a:pathLst>
            </a:custGeom>
            <a:solidFill>
              <a:srgbClr val="000000"/>
            </a:solidFill>
          </p:spPr>
        </p:sp>
      </p:grpSp>
      <p:grpSp>
        <p:nvGrpSpPr>
          <p:cNvPr name="Group 8" id="8"/>
          <p:cNvGrpSpPr/>
          <p:nvPr/>
        </p:nvGrpSpPr>
        <p:grpSpPr>
          <a:xfrm rot="0">
            <a:off x="13007033" y="2202728"/>
            <a:ext cx="3325907" cy="7055572"/>
            <a:chOff x="0" y="0"/>
            <a:chExt cx="1171403" cy="2485012"/>
          </a:xfrm>
        </p:grpSpPr>
        <p:sp>
          <p:nvSpPr>
            <p:cNvPr name="Freeform 9" id="9"/>
            <p:cNvSpPr/>
            <p:nvPr/>
          </p:nvSpPr>
          <p:spPr>
            <a:xfrm flipH="false" flipV="false" rot="0">
              <a:off x="0" y="0"/>
              <a:ext cx="1171403" cy="2485012"/>
            </a:xfrm>
            <a:custGeom>
              <a:avLst/>
              <a:gdLst/>
              <a:ahLst/>
              <a:cxnLst/>
              <a:rect r="r" b="b" t="t" l="l"/>
              <a:pathLst>
                <a:path h="2485012" w="1171403">
                  <a:moveTo>
                    <a:pt x="0" y="0"/>
                  </a:moveTo>
                  <a:lnTo>
                    <a:pt x="1171403" y="0"/>
                  </a:lnTo>
                  <a:lnTo>
                    <a:pt x="1171403" y="2485012"/>
                  </a:lnTo>
                  <a:lnTo>
                    <a:pt x="0" y="2485012"/>
                  </a:lnTo>
                  <a:close/>
                </a:path>
              </a:pathLst>
            </a:custGeom>
            <a:solidFill>
              <a:srgbClr val="000000"/>
            </a:solidFill>
          </p:spPr>
        </p:sp>
      </p:grpSp>
      <p:sp>
        <p:nvSpPr>
          <p:cNvPr name="Freeform 10" id="10"/>
          <p:cNvSpPr/>
          <p:nvPr/>
        </p:nvSpPr>
        <p:spPr>
          <a:xfrm flipH="false" flipV="false" rot="0">
            <a:off x="494186" y="1824056"/>
            <a:ext cx="1069028" cy="1166212"/>
          </a:xfrm>
          <a:custGeom>
            <a:avLst/>
            <a:gdLst/>
            <a:ahLst/>
            <a:cxnLst/>
            <a:rect r="r" b="b" t="t" l="l"/>
            <a:pathLst>
              <a:path h="1166212" w="1069028">
                <a:moveTo>
                  <a:pt x="0" y="0"/>
                </a:moveTo>
                <a:lnTo>
                  <a:pt x="1069028" y="0"/>
                </a:lnTo>
                <a:lnTo>
                  <a:pt x="1069028" y="1166213"/>
                </a:lnTo>
                <a:lnTo>
                  <a:pt x="0" y="1166213"/>
                </a:lnTo>
                <a:lnTo>
                  <a:pt x="0" y="0"/>
                </a:lnTo>
                <a:close/>
              </a:path>
            </a:pathLst>
          </a:custGeom>
          <a:blipFill>
            <a:blip r:embed="rId2"/>
            <a:stretch>
              <a:fillRect l="0" t="0" r="0" b="0"/>
            </a:stretch>
          </a:blipFill>
        </p:spPr>
      </p:sp>
      <p:sp>
        <p:nvSpPr>
          <p:cNvPr name="Freeform 11" id="11"/>
          <p:cNvSpPr/>
          <p:nvPr/>
        </p:nvSpPr>
        <p:spPr>
          <a:xfrm flipH="false" flipV="false" rot="0">
            <a:off x="446047" y="3266931"/>
            <a:ext cx="1147064" cy="1147064"/>
          </a:xfrm>
          <a:custGeom>
            <a:avLst/>
            <a:gdLst/>
            <a:ahLst/>
            <a:cxnLst/>
            <a:rect r="r" b="b" t="t" l="l"/>
            <a:pathLst>
              <a:path h="1147064" w="1147064">
                <a:moveTo>
                  <a:pt x="0" y="0"/>
                </a:moveTo>
                <a:lnTo>
                  <a:pt x="1147063" y="0"/>
                </a:lnTo>
                <a:lnTo>
                  <a:pt x="1147063" y="1147064"/>
                </a:lnTo>
                <a:lnTo>
                  <a:pt x="0" y="1147064"/>
                </a:lnTo>
                <a:lnTo>
                  <a:pt x="0" y="0"/>
                </a:lnTo>
                <a:close/>
              </a:path>
            </a:pathLst>
          </a:custGeom>
          <a:blipFill>
            <a:blip r:embed="rId3"/>
            <a:stretch>
              <a:fillRect l="0" t="0" r="0" b="0"/>
            </a:stretch>
          </a:blipFill>
        </p:spPr>
      </p:sp>
      <p:sp>
        <p:nvSpPr>
          <p:cNvPr name="Freeform 12" id="12"/>
          <p:cNvSpPr/>
          <p:nvPr/>
        </p:nvSpPr>
        <p:spPr>
          <a:xfrm flipH="false" flipV="false" rot="0">
            <a:off x="418358" y="4725746"/>
            <a:ext cx="1174752" cy="1195402"/>
          </a:xfrm>
          <a:custGeom>
            <a:avLst/>
            <a:gdLst/>
            <a:ahLst/>
            <a:cxnLst/>
            <a:rect r="r" b="b" t="t" l="l"/>
            <a:pathLst>
              <a:path h="1195402" w="1174752">
                <a:moveTo>
                  <a:pt x="0" y="0"/>
                </a:moveTo>
                <a:lnTo>
                  <a:pt x="1174752" y="0"/>
                </a:lnTo>
                <a:lnTo>
                  <a:pt x="1174752" y="1195402"/>
                </a:lnTo>
                <a:lnTo>
                  <a:pt x="0" y="1195402"/>
                </a:lnTo>
                <a:lnTo>
                  <a:pt x="0" y="0"/>
                </a:lnTo>
                <a:close/>
              </a:path>
            </a:pathLst>
          </a:custGeom>
          <a:blipFill>
            <a:blip r:embed="rId4"/>
            <a:stretch>
              <a:fillRect l="0" t="0" r="0" b="0"/>
            </a:stretch>
          </a:blipFill>
        </p:spPr>
      </p:sp>
      <p:sp>
        <p:nvSpPr>
          <p:cNvPr name="Freeform 13" id="13"/>
          <p:cNvSpPr/>
          <p:nvPr/>
        </p:nvSpPr>
        <p:spPr>
          <a:xfrm flipH="false" flipV="false" rot="0">
            <a:off x="23491" y="5886060"/>
            <a:ext cx="1964486" cy="1964486"/>
          </a:xfrm>
          <a:custGeom>
            <a:avLst/>
            <a:gdLst/>
            <a:ahLst/>
            <a:cxnLst/>
            <a:rect r="r" b="b" t="t" l="l"/>
            <a:pathLst>
              <a:path h="1964486" w="1964486">
                <a:moveTo>
                  <a:pt x="0" y="0"/>
                </a:moveTo>
                <a:lnTo>
                  <a:pt x="1964486" y="0"/>
                </a:lnTo>
                <a:lnTo>
                  <a:pt x="1964486" y="1964486"/>
                </a:lnTo>
                <a:lnTo>
                  <a:pt x="0" y="1964486"/>
                </a:lnTo>
                <a:lnTo>
                  <a:pt x="0" y="0"/>
                </a:lnTo>
                <a:close/>
              </a:path>
            </a:pathLst>
          </a:custGeom>
          <a:blipFill>
            <a:blip r:embed="rId5"/>
            <a:stretch>
              <a:fillRect l="0" t="0" r="0" b="0"/>
            </a:stretch>
          </a:blipFill>
        </p:spPr>
      </p:sp>
      <p:sp>
        <p:nvSpPr>
          <p:cNvPr name="Freeform 14" id="14"/>
          <p:cNvSpPr/>
          <p:nvPr/>
        </p:nvSpPr>
        <p:spPr>
          <a:xfrm flipH="false" flipV="false" rot="0">
            <a:off x="275582" y="7797995"/>
            <a:ext cx="1460305" cy="1460305"/>
          </a:xfrm>
          <a:custGeom>
            <a:avLst/>
            <a:gdLst/>
            <a:ahLst/>
            <a:cxnLst/>
            <a:rect r="r" b="b" t="t" l="l"/>
            <a:pathLst>
              <a:path h="1460305" w="1460305">
                <a:moveTo>
                  <a:pt x="0" y="0"/>
                </a:moveTo>
                <a:lnTo>
                  <a:pt x="1460305" y="0"/>
                </a:lnTo>
                <a:lnTo>
                  <a:pt x="1460305" y="1460305"/>
                </a:lnTo>
                <a:lnTo>
                  <a:pt x="0" y="1460305"/>
                </a:lnTo>
                <a:lnTo>
                  <a:pt x="0" y="0"/>
                </a:lnTo>
                <a:close/>
              </a:path>
            </a:pathLst>
          </a:custGeom>
          <a:blipFill>
            <a:blip r:embed="rId6"/>
            <a:stretch>
              <a:fillRect l="0" t="0" r="0" b="0"/>
            </a:stretch>
          </a:blipFill>
        </p:spPr>
      </p:sp>
      <p:sp>
        <p:nvSpPr>
          <p:cNvPr name="TextBox 15" id="15"/>
          <p:cNvSpPr txBox="true"/>
          <p:nvPr/>
        </p:nvSpPr>
        <p:spPr>
          <a:xfrm rot="0">
            <a:off x="2261933" y="2354899"/>
            <a:ext cx="2712161" cy="423340"/>
          </a:xfrm>
          <a:prstGeom prst="rect">
            <a:avLst/>
          </a:prstGeom>
        </p:spPr>
        <p:txBody>
          <a:bodyPr anchor="t" rtlCol="false" tIns="0" lIns="0" bIns="0" rIns="0">
            <a:spAutoFit/>
          </a:bodyPr>
          <a:lstStyle/>
          <a:p>
            <a:pPr algn="ctr" marL="0" indent="0" lvl="0">
              <a:lnSpc>
                <a:spcPts val="3494"/>
              </a:lnSpc>
            </a:pPr>
            <a:r>
              <a:rPr lang="en-US" b="true" sz="2495">
                <a:solidFill>
                  <a:srgbClr val="D1D5DB"/>
                </a:solidFill>
                <a:latin typeface="Bricolage Grotesque Bold"/>
                <a:ea typeface="Bricolage Grotesque Bold"/>
                <a:cs typeface="Bricolage Grotesque Bold"/>
                <a:sym typeface="Bricolage Grotesque Bold"/>
              </a:rPr>
              <a:t>Framework/Tools</a:t>
            </a:r>
          </a:p>
        </p:txBody>
      </p:sp>
      <p:sp>
        <p:nvSpPr>
          <p:cNvPr name="TextBox 16" id="16"/>
          <p:cNvSpPr txBox="true"/>
          <p:nvPr/>
        </p:nvSpPr>
        <p:spPr>
          <a:xfrm rot="0">
            <a:off x="5943991" y="2329548"/>
            <a:ext cx="2712161" cy="448692"/>
          </a:xfrm>
          <a:prstGeom prst="rect">
            <a:avLst/>
          </a:prstGeom>
        </p:spPr>
        <p:txBody>
          <a:bodyPr anchor="t" rtlCol="false" tIns="0" lIns="0" bIns="0" rIns="0">
            <a:spAutoFit/>
          </a:bodyPr>
          <a:lstStyle/>
          <a:p>
            <a:pPr algn="ctr" marL="0" indent="0" lvl="0">
              <a:lnSpc>
                <a:spcPts val="3630"/>
              </a:lnSpc>
            </a:pPr>
            <a:r>
              <a:rPr lang="en-US" b="true" sz="2593">
                <a:solidFill>
                  <a:srgbClr val="D1D5DB"/>
                </a:solidFill>
                <a:latin typeface="Bricolage Grotesque Bold"/>
                <a:ea typeface="Bricolage Grotesque Bold"/>
                <a:cs typeface="Bricolage Grotesque Bold"/>
                <a:sym typeface="Bricolage Grotesque Bold"/>
              </a:rPr>
              <a:t>AI Use</a:t>
            </a:r>
          </a:p>
        </p:txBody>
      </p:sp>
      <p:sp>
        <p:nvSpPr>
          <p:cNvPr name="TextBox 17" id="17"/>
          <p:cNvSpPr txBox="true"/>
          <p:nvPr/>
        </p:nvSpPr>
        <p:spPr>
          <a:xfrm rot="0">
            <a:off x="9635574" y="2329548"/>
            <a:ext cx="2712161" cy="448692"/>
          </a:xfrm>
          <a:prstGeom prst="rect">
            <a:avLst/>
          </a:prstGeom>
        </p:spPr>
        <p:txBody>
          <a:bodyPr anchor="t" rtlCol="false" tIns="0" lIns="0" bIns="0" rIns="0">
            <a:spAutoFit/>
          </a:bodyPr>
          <a:lstStyle/>
          <a:p>
            <a:pPr algn="ctr" marL="0" indent="0" lvl="0">
              <a:lnSpc>
                <a:spcPts val="3630"/>
              </a:lnSpc>
            </a:pPr>
            <a:r>
              <a:rPr lang="en-US" b="true" sz="2593">
                <a:solidFill>
                  <a:srgbClr val="D1D5DB"/>
                </a:solidFill>
                <a:latin typeface="Bricolage Grotesque Bold"/>
                <a:ea typeface="Bricolage Grotesque Bold"/>
                <a:cs typeface="Bricolage Grotesque Bold"/>
                <a:sym typeface="Bricolage Grotesque Bold"/>
              </a:rPr>
              <a:t>Wizard of Oz</a:t>
            </a:r>
          </a:p>
        </p:txBody>
      </p:sp>
      <p:sp>
        <p:nvSpPr>
          <p:cNvPr name="TextBox 18" id="18"/>
          <p:cNvSpPr txBox="true"/>
          <p:nvPr/>
        </p:nvSpPr>
        <p:spPr>
          <a:xfrm rot="0">
            <a:off x="13304841" y="2345374"/>
            <a:ext cx="2712161" cy="448692"/>
          </a:xfrm>
          <a:prstGeom prst="rect">
            <a:avLst/>
          </a:prstGeom>
        </p:spPr>
        <p:txBody>
          <a:bodyPr anchor="t" rtlCol="false" tIns="0" lIns="0" bIns="0" rIns="0">
            <a:spAutoFit/>
          </a:bodyPr>
          <a:lstStyle/>
          <a:p>
            <a:pPr algn="ctr" marL="0" indent="0" lvl="0">
              <a:lnSpc>
                <a:spcPts val="3630"/>
              </a:lnSpc>
            </a:pPr>
            <a:r>
              <a:rPr lang="en-US" b="true" sz="2593">
                <a:solidFill>
                  <a:srgbClr val="D1D5DB"/>
                </a:solidFill>
                <a:latin typeface="Bricolage Grotesque Bold"/>
                <a:ea typeface="Bricolage Grotesque Bold"/>
                <a:cs typeface="Bricolage Grotesque Bold"/>
                <a:sym typeface="Bricolage Grotesque Bold"/>
              </a:rPr>
              <a:t>Hard-coded</a:t>
            </a:r>
          </a:p>
        </p:txBody>
      </p:sp>
      <p:sp>
        <p:nvSpPr>
          <p:cNvPr name="TextBox 19" id="19"/>
          <p:cNvSpPr txBox="true"/>
          <p:nvPr/>
        </p:nvSpPr>
        <p:spPr>
          <a:xfrm rot="0">
            <a:off x="2273531" y="2874194"/>
            <a:ext cx="2712161" cy="3735181"/>
          </a:xfrm>
          <a:prstGeom prst="rect">
            <a:avLst/>
          </a:prstGeom>
        </p:spPr>
        <p:txBody>
          <a:bodyPr anchor="t" rtlCol="false" tIns="0" lIns="0" bIns="0" rIns="0">
            <a:spAutoFit/>
          </a:bodyPr>
          <a:lstStyle/>
          <a:p>
            <a:pPr algn="ctr">
              <a:lnSpc>
                <a:spcPts val="2958"/>
              </a:lnSpc>
            </a:pPr>
            <a:r>
              <a:rPr lang="en-US" sz="2112">
                <a:solidFill>
                  <a:srgbClr val="FFFFFF"/>
                </a:solidFill>
                <a:latin typeface="HK Grotesk"/>
                <a:ea typeface="HK Grotesk"/>
                <a:cs typeface="HK Grotesk"/>
                <a:sym typeface="HK Grotesk"/>
              </a:rPr>
              <a:t>React Native through Expo for Mobile Development</a:t>
            </a:r>
          </a:p>
          <a:p>
            <a:pPr algn="ctr">
              <a:lnSpc>
                <a:spcPts val="2958"/>
              </a:lnSpc>
            </a:pPr>
          </a:p>
          <a:p>
            <a:pPr algn="ctr">
              <a:lnSpc>
                <a:spcPts val="2958"/>
              </a:lnSpc>
            </a:pPr>
            <a:r>
              <a:rPr lang="en-US" sz="2112">
                <a:solidFill>
                  <a:srgbClr val="FFFFFF"/>
                </a:solidFill>
                <a:latin typeface="HK Grotesk"/>
                <a:ea typeface="HK Grotesk"/>
                <a:cs typeface="HK Grotesk"/>
                <a:sym typeface="HK Grotesk"/>
              </a:rPr>
              <a:t>Supabase for Database</a:t>
            </a:r>
          </a:p>
          <a:p>
            <a:pPr algn="ctr">
              <a:lnSpc>
                <a:spcPts val="2958"/>
              </a:lnSpc>
            </a:pPr>
          </a:p>
          <a:p>
            <a:pPr algn="ctr">
              <a:lnSpc>
                <a:spcPts val="2958"/>
              </a:lnSpc>
            </a:pPr>
            <a:r>
              <a:rPr lang="en-US" sz="2112">
                <a:solidFill>
                  <a:srgbClr val="FFFFFF"/>
                </a:solidFill>
                <a:latin typeface="HK Grotesk"/>
                <a:ea typeface="HK Grotesk"/>
                <a:cs typeface="HK Grotesk"/>
                <a:sym typeface="HK Grotesk"/>
              </a:rPr>
              <a:t>Figma for Design</a:t>
            </a:r>
          </a:p>
          <a:p>
            <a:pPr algn="ctr">
              <a:lnSpc>
                <a:spcPts val="2958"/>
              </a:lnSpc>
            </a:pPr>
          </a:p>
          <a:p>
            <a:pPr algn="ctr" marL="0" indent="0" lvl="0">
              <a:lnSpc>
                <a:spcPts val="2958"/>
              </a:lnSpc>
              <a:spcBef>
                <a:spcPct val="0"/>
              </a:spcBef>
            </a:pPr>
            <a:r>
              <a:rPr lang="en-US" sz="2112">
                <a:solidFill>
                  <a:srgbClr val="FFFFFF"/>
                </a:solidFill>
                <a:latin typeface="HK Grotesk"/>
                <a:ea typeface="HK Grotesk"/>
                <a:cs typeface="HK Grotesk"/>
                <a:sym typeface="HK Grotesk"/>
              </a:rPr>
              <a:t>Github for Collaboration</a:t>
            </a:r>
          </a:p>
        </p:txBody>
      </p:sp>
      <p:sp>
        <p:nvSpPr>
          <p:cNvPr name="TextBox 20" id="20"/>
          <p:cNvSpPr txBox="true"/>
          <p:nvPr/>
        </p:nvSpPr>
        <p:spPr>
          <a:xfrm rot="0">
            <a:off x="5949790" y="2874194"/>
            <a:ext cx="2712161" cy="5985631"/>
          </a:xfrm>
          <a:prstGeom prst="rect">
            <a:avLst/>
          </a:prstGeom>
        </p:spPr>
        <p:txBody>
          <a:bodyPr anchor="t" rtlCol="false" tIns="0" lIns="0" bIns="0" rIns="0">
            <a:spAutoFit/>
          </a:bodyPr>
          <a:lstStyle/>
          <a:p>
            <a:pPr algn="ctr">
              <a:lnSpc>
                <a:spcPts val="2958"/>
              </a:lnSpc>
            </a:pPr>
            <a:r>
              <a:rPr lang="en-US" sz="2112">
                <a:solidFill>
                  <a:srgbClr val="FFFFFF"/>
                </a:solidFill>
                <a:latin typeface="HK Grotesk"/>
                <a:ea typeface="HK Grotesk"/>
                <a:cs typeface="HK Grotesk"/>
                <a:sym typeface="HK Grotesk"/>
              </a:rPr>
              <a:t>Used Figma Make to test different color palettes for our design language. Why: allowed us to efficiently test multiple design languages.</a:t>
            </a:r>
          </a:p>
          <a:p>
            <a:pPr algn="ctr">
              <a:lnSpc>
                <a:spcPts val="2958"/>
              </a:lnSpc>
            </a:pPr>
          </a:p>
          <a:p>
            <a:pPr algn="ctr" marL="0" indent="0" lvl="0">
              <a:lnSpc>
                <a:spcPts val="2958"/>
              </a:lnSpc>
              <a:spcBef>
                <a:spcPct val="0"/>
              </a:spcBef>
            </a:pPr>
            <a:r>
              <a:rPr lang="en-US" sz="2112">
                <a:solidFill>
                  <a:srgbClr val="FFFFFF"/>
                </a:solidFill>
                <a:latin typeface="HK Grotesk"/>
                <a:ea typeface="HK Grotesk"/>
                <a:cs typeface="HK Grotesk"/>
                <a:sym typeface="HK Grotesk"/>
              </a:rPr>
              <a:t>Used Cursor to set up backend logic for Google Maps API server. Why: Cursor set up a local server for custom routing to enhance the map experience.</a:t>
            </a:r>
          </a:p>
        </p:txBody>
      </p:sp>
      <p:sp>
        <p:nvSpPr>
          <p:cNvPr name="TextBox 21" id="21"/>
          <p:cNvSpPr txBox="true"/>
          <p:nvPr/>
        </p:nvSpPr>
        <p:spPr>
          <a:xfrm rot="0">
            <a:off x="9635574" y="2874194"/>
            <a:ext cx="2712161" cy="3735181"/>
          </a:xfrm>
          <a:prstGeom prst="rect">
            <a:avLst/>
          </a:prstGeom>
        </p:spPr>
        <p:txBody>
          <a:bodyPr anchor="t" rtlCol="false" tIns="0" lIns="0" bIns="0" rIns="0">
            <a:spAutoFit/>
          </a:bodyPr>
          <a:lstStyle/>
          <a:p>
            <a:pPr algn="ctr">
              <a:lnSpc>
                <a:spcPts val="2958"/>
              </a:lnSpc>
            </a:pPr>
            <a:r>
              <a:rPr lang="en-US" sz="2112">
                <a:solidFill>
                  <a:srgbClr val="FFFFFF"/>
                </a:solidFill>
                <a:latin typeface="HK Grotesk"/>
                <a:ea typeface="HK Grotesk"/>
                <a:cs typeface="HK Grotesk"/>
                <a:sym typeface="HK Grotesk"/>
              </a:rPr>
              <a:t>Friends you invite to any Crawls will automatically accept your invitation, since they are not real people.</a:t>
            </a:r>
          </a:p>
          <a:p>
            <a:pPr algn="ctr">
              <a:lnSpc>
                <a:spcPts val="2958"/>
              </a:lnSpc>
            </a:pPr>
          </a:p>
          <a:p>
            <a:pPr algn="ctr" marL="0" indent="0" lvl="0">
              <a:lnSpc>
                <a:spcPts val="2958"/>
              </a:lnSpc>
              <a:spcBef>
                <a:spcPct val="0"/>
              </a:spcBef>
            </a:pPr>
            <a:r>
              <a:rPr lang="en-US" sz="2112">
                <a:solidFill>
                  <a:srgbClr val="FFFFFF"/>
                </a:solidFill>
                <a:latin typeface="HK Grotesk"/>
                <a:ea typeface="HK Grotesk"/>
                <a:cs typeface="HK Grotesk"/>
                <a:sym typeface="HK Grotesk"/>
              </a:rPr>
              <a:t>Messaging a friend is simulated, since they are not real people.</a:t>
            </a:r>
          </a:p>
        </p:txBody>
      </p:sp>
      <p:sp>
        <p:nvSpPr>
          <p:cNvPr name="TextBox 22" id="22"/>
          <p:cNvSpPr txBox="true"/>
          <p:nvPr/>
        </p:nvSpPr>
        <p:spPr>
          <a:xfrm rot="0">
            <a:off x="13302308" y="2874194"/>
            <a:ext cx="2712161" cy="4860406"/>
          </a:xfrm>
          <a:prstGeom prst="rect">
            <a:avLst/>
          </a:prstGeom>
        </p:spPr>
        <p:txBody>
          <a:bodyPr anchor="t" rtlCol="false" tIns="0" lIns="0" bIns="0" rIns="0">
            <a:spAutoFit/>
          </a:bodyPr>
          <a:lstStyle/>
          <a:p>
            <a:pPr algn="ctr">
              <a:lnSpc>
                <a:spcPts val="2958"/>
              </a:lnSpc>
            </a:pPr>
            <a:r>
              <a:rPr lang="en-US" sz="2112">
                <a:solidFill>
                  <a:srgbClr val="FFFFFF"/>
                </a:solidFill>
                <a:latin typeface="HK Grotesk"/>
                <a:ea typeface="HK Grotesk"/>
                <a:cs typeface="HK Grotesk"/>
                <a:sym typeface="HK Grotesk"/>
              </a:rPr>
              <a:t>Currently all other “Crawlers” and public “Crawls” are hard-coded as we do not have a functional social network.</a:t>
            </a:r>
          </a:p>
          <a:p>
            <a:pPr algn="ctr">
              <a:lnSpc>
                <a:spcPts val="2958"/>
              </a:lnSpc>
            </a:pPr>
          </a:p>
          <a:p>
            <a:pPr algn="ctr" marL="0" indent="0" lvl="0">
              <a:lnSpc>
                <a:spcPts val="2958"/>
              </a:lnSpc>
              <a:spcBef>
                <a:spcPct val="0"/>
              </a:spcBef>
            </a:pPr>
            <a:r>
              <a:rPr lang="en-US" sz="2112">
                <a:solidFill>
                  <a:srgbClr val="FFFFFF"/>
                </a:solidFill>
                <a:latin typeface="HK Grotesk"/>
                <a:ea typeface="HK Grotesk"/>
                <a:cs typeface="HK Grotesk"/>
                <a:sym typeface="HK Grotesk"/>
              </a:rPr>
              <a:t>Any completed Crawls will be hard-coded as we do not expect testers to complete Crawls alone with fake friends.</a:t>
            </a:r>
          </a:p>
        </p:txBody>
      </p:sp>
      <p:sp>
        <p:nvSpPr>
          <p:cNvPr name="TextBox 23" id="23"/>
          <p:cNvSpPr txBox="true"/>
          <p:nvPr/>
        </p:nvSpPr>
        <p:spPr>
          <a:xfrm rot="0">
            <a:off x="2656052" y="794469"/>
            <a:ext cx="12625545" cy="989422"/>
          </a:xfrm>
          <a:prstGeom prst="rect">
            <a:avLst/>
          </a:prstGeom>
        </p:spPr>
        <p:txBody>
          <a:bodyPr anchor="t" rtlCol="false" tIns="0" lIns="0" bIns="0" rIns="0">
            <a:spAutoFit/>
          </a:bodyPr>
          <a:lstStyle/>
          <a:p>
            <a:pPr algn="ctr" marL="0" indent="0" lvl="0">
              <a:lnSpc>
                <a:spcPts val="7920"/>
              </a:lnSpc>
            </a:pPr>
            <a:r>
              <a:rPr lang="en-US" b="true" sz="6092" strike="noStrike">
                <a:solidFill>
                  <a:srgbClr val="D1D5DB"/>
                </a:solidFill>
                <a:latin typeface="Bricolage Grotesque Bold"/>
                <a:ea typeface="Bricolage Grotesque Bold"/>
                <a:cs typeface="Bricolage Grotesque Bold"/>
                <a:sym typeface="Bricolage Grotesque Bold"/>
              </a:rPr>
              <a:t>Prototype Implementation Status</a:t>
            </a:r>
          </a:p>
        </p:txBody>
      </p:sp>
    </p:spTree>
  </p:cSld>
  <p:clrMapOvr>
    <a:masterClrMapping/>
  </p:clrMapOvr>
  <p:transition spd="slow">
    <p:push dir="l"/>
  </p:transition>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1E0C23"/>
        </a:solidFill>
      </p:bgPr>
    </p:bg>
    <p:spTree>
      <p:nvGrpSpPr>
        <p:cNvPr id="1" name=""/>
        <p:cNvGrpSpPr/>
        <p:nvPr/>
      </p:nvGrpSpPr>
      <p:grpSpPr>
        <a:xfrm>
          <a:off x="0" y="0"/>
          <a:ext cx="0" cy="0"/>
          <a:chOff x="0" y="0"/>
          <a:chExt cx="0" cy="0"/>
        </a:xfrm>
      </p:grpSpPr>
      <p:sp>
        <p:nvSpPr>
          <p:cNvPr name="AutoShape 2" id="2"/>
          <p:cNvSpPr/>
          <p:nvPr/>
        </p:nvSpPr>
        <p:spPr>
          <a:xfrm flipH="true" flipV="true">
            <a:off x="1475995" y="2174827"/>
            <a:ext cx="0" cy="4630431"/>
          </a:xfrm>
          <a:prstGeom prst="line">
            <a:avLst/>
          </a:prstGeom>
          <a:ln cap="flat" w="19050">
            <a:solidFill>
              <a:srgbClr val="FFFFFF"/>
            </a:solidFill>
            <a:prstDash val="solid"/>
            <a:headEnd type="none" len="sm" w="sm"/>
            <a:tailEnd type="none" len="sm" w="sm"/>
          </a:ln>
        </p:spPr>
      </p:sp>
      <p:sp>
        <p:nvSpPr>
          <p:cNvPr name="Freeform 3" id="3"/>
          <p:cNvSpPr/>
          <p:nvPr/>
        </p:nvSpPr>
        <p:spPr>
          <a:xfrm flipH="false" flipV="false" rot="0">
            <a:off x="9144000" y="2174827"/>
            <a:ext cx="3313768" cy="7184321"/>
          </a:xfrm>
          <a:custGeom>
            <a:avLst/>
            <a:gdLst/>
            <a:ahLst/>
            <a:cxnLst/>
            <a:rect r="r" b="b" t="t" l="l"/>
            <a:pathLst>
              <a:path h="7184321" w="3313768">
                <a:moveTo>
                  <a:pt x="0" y="0"/>
                </a:moveTo>
                <a:lnTo>
                  <a:pt x="3313768" y="0"/>
                </a:lnTo>
                <a:lnTo>
                  <a:pt x="3313768" y="7184322"/>
                </a:lnTo>
                <a:lnTo>
                  <a:pt x="0" y="7184322"/>
                </a:lnTo>
                <a:lnTo>
                  <a:pt x="0" y="0"/>
                </a:lnTo>
                <a:close/>
              </a:path>
            </a:pathLst>
          </a:custGeom>
          <a:blipFill>
            <a:blip r:embed="rId2"/>
            <a:stretch>
              <a:fillRect l="0" t="0" r="0" b="0"/>
            </a:stretch>
          </a:blipFill>
          <a:ln w="28575" cap="rnd">
            <a:solidFill>
              <a:srgbClr val="D1D5DB"/>
            </a:solidFill>
            <a:prstDash val="solid"/>
            <a:round/>
          </a:ln>
        </p:spPr>
      </p:sp>
      <p:grpSp>
        <p:nvGrpSpPr>
          <p:cNvPr name="Group 4" id="4"/>
          <p:cNvGrpSpPr/>
          <p:nvPr/>
        </p:nvGrpSpPr>
        <p:grpSpPr>
          <a:xfrm rot="0">
            <a:off x="1910907" y="2111014"/>
            <a:ext cx="6178142" cy="4694245"/>
            <a:chOff x="0" y="0"/>
            <a:chExt cx="8237523" cy="6258993"/>
          </a:xfrm>
        </p:grpSpPr>
        <p:sp>
          <p:nvSpPr>
            <p:cNvPr name="TextBox 5" id="5"/>
            <p:cNvSpPr txBox="true"/>
            <p:nvPr/>
          </p:nvSpPr>
          <p:spPr>
            <a:xfrm rot="0">
              <a:off x="0" y="1022789"/>
              <a:ext cx="8237523" cy="5236204"/>
            </a:xfrm>
            <a:prstGeom prst="rect">
              <a:avLst/>
            </a:prstGeom>
          </p:spPr>
          <p:txBody>
            <a:bodyPr anchor="t" rtlCol="false" tIns="0" lIns="0" bIns="0" rIns="0">
              <a:spAutoFit/>
            </a:bodyPr>
            <a:lstStyle/>
            <a:p>
              <a:pPr algn="l">
                <a:lnSpc>
                  <a:spcPts val="3134"/>
                </a:lnSpc>
              </a:pPr>
              <a:r>
                <a:rPr lang="en-US" sz="2849">
                  <a:solidFill>
                    <a:srgbClr val="FFFFFF"/>
                  </a:solidFill>
                  <a:latin typeface="HK Grotesk"/>
                  <a:ea typeface="HK Grotesk"/>
                  <a:cs typeface="HK Grotesk"/>
                  <a:sym typeface="HK Grotesk"/>
                </a:rPr>
                <a:t>Moderate task: Create Crawl</a:t>
              </a:r>
            </a:p>
            <a:p>
              <a:pPr algn="l">
                <a:lnSpc>
                  <a:spcPts val="3134"/>
                </a:lnSpc>
              </a:pPr>
            </a:p>
            <a:p>
              <a:pPr algn="l">
                <a:lnSpc>
                  <a:spcPts val="3134"/>
                </a:lnSpc>
              </a:pPr>
              <a:r>
                <a:rPr lang="en-US" sz="2849">
                  <a:solidFill>
                    <a:srgbClr val="FFFFFF"/>
                  </a:solidFill>
                  <a:latin typeface="HK Grotesk"/>
                  <a:ea typeface="HK Grotesk"/>
                  <a:cs typeface="HK Grotesk"/>
                  <a:sym typeface="HK Grotesk"/>
                </a:rPr>
                <a:t>Home page, Navigation Tab Bar</a:t>
              </a:r>
            </a:p>
            <a:p>
              <a:pPr algn="l">
                <a:lnSpc>
                  <a:spcPts val="3134"/>
                </a:lnSpc>
              </a:pPr>
            </a:p>
            <a:p>
              <a:pPr algn="l">
                <a:lnSpc>
                  <a:spcPts val="3134"/>
                </a:lnSpc>
              </a:pPr>
              <a:r>
                <a:rPr lang="en-US" sz="2849">
                  <a:solidFill>
                    <a:srgbClr val="FFFFFF"/>
                  </a:solidFill>
                  <a:latin typeface="HK Grotesk"/>
                  <a:ea typeface="HK Grotesk"/>
                  <a:cs typeface="HK Grotesk"/>
                  <a:sym typeface="HK Grotesk"/>
                </a:rPr>
                <a:t>Integration with Google Maps API</a:t>
              </a:r>
            </a:p>
            <a:p>
              <a:pPr algn="l">
                <a:lnSpc>
                  <a:spcPts val="3134"/>
                </a:lnSpc>
              </a:pPr>
            </a:p>
            <a:p>
              <a:pPr algn="l">
                <a:lnSpc>
                  <a:spcPts val="3134"/>
                </a:lnSpc>
              </a:pPr>
              <a:r>
                <a:rPr lang="en-US" sz="2849">
                  <a:solidFill>
                    <a:srgbClr val="FFFFFF"/>
                  </a:solidFill>
                  <a:latin typeface="HK Grotesk"/>
                  <a:ea typeface="HK Grotesk"/>
                  <a:cs typeface="HK Grotesk"/>
                  <a:sym typeface="HK Grotesk"/>
                </a:rPr>
                <a:t>Custom routing of Crawl</a:t>
              </a:r>
            </a:p>
            <a:p>
              <a:pPr algn="l">
                <a:lnSpc>
                  <a:spcPts val="3134"/>
                </a:lnSpc>
              </a:pPr>
            </a:p>
            <a:p>
              <a:pPr algn="l" marL="0" indent="0" lvl="0">
                <a:lnSpc>
                  <a:spcPts val="3134"/>
                </a:lnSpc>
                <a:spcBef>
                  <a:spcPct val="0"/>
                </a:spcBef>
              </a:pPr>
              <a:r>
                <a:rPr lang="en-US" sz="2849">
                  <a:solidFill>
                    <a:srgbClr val="FFFFFF"/>
                  </a:solidFill>
                  <a:latin typeface="HK Grotesk"/>
                  <a:ea typeface="HK Grotesk"/>
                  <a:cs typeface="HK Grotesk"/>
                  <a:sym typeface="HK Grotesk"/>
                </a:rPr>
                <a:t>Supabase storage of Crawl details and locations</a:t>
              </a:r>
            </a:p>
          </p:txBody>
        </p:sp>
        <p:sp>
          <p:nvSpPr>
            <p:cNvPr name="TextBox 6" id="6"/>
            <p:cNvSpPr txBox="true"/>
            <p:nvPr/>
          </p:nvSpPr>
          <p:spPr>
            <a:xfrm rot="0">
              <a:off x="0" y="85725"/>
              <a:ext cx="8237523" cy="559435"/>
            </a:xfrm>
            <a:prstGeom prst="rect">
              <a:avLst/>
            </a:prstGeom>
          </p:spPr>
          <p:txBody>
            <a:bodyPr anchor="t" rtlCol="false" tIns="0" lIns="0" bIns="0" rIns="0">
              <a:spAutoFit/>
            </a:bodyPr>
            <a:lstStyle/>
            <a:p>
              <a:pPr algn="l" marL="0" indent="0" lvl="0">
                <a:lnSpc>
                  <a:spcPts val="2879"/>
                </a:lnSpc>
                <a:spcBef>
                  <a:spcPct val="0"/>
                </a:spcBef>
              </a:pPr>
              <a:r>
                <a:rPr lang="en-US" b="true" sz="3199" strike="noStrike" u="none">
                  <a:solidFill>
                    <a:srgbClr val="D1D5DB"/>
                  </a:solidFill>
                  <a:latin typeface="Bricolage Grotesque Bold"/>
                  <a:ea typeface="Bricolage Grotesque Bold"/>
                  <a:cs typeface="Bricolage Grotesque Bold"/>
                  <a:sym typeface="Bricolage Grotesque Bold"/>
                </a:rPr>
                <a:t>Implemented Features</a:t>
              </a:r>
            </a:p>
          </p:txBody>
        </p:sp>
      </p:grpSp>
      <p:sp>
        <p:nvSpPr>
          <p:cNvPr name="TextBox 7" id="7"/>
          <p:cNvSpPr txBox="true"/>
          <p:nvPr/>
        </p:nvSpPr>
        <p:spPr>
          <a:xfrm rot="0">
            <a:off x="2656052" y="794469"/>
            <a:ext cx="12625545" cy="989422"/>
          </a:xfrm>
          <a:prstGeom prst="rect">
            <a:avLst/>
          </a:prstGeom>
        </p:spPr>
        <p:txBody>
          <a:bodyPr anchor="t" rtlCol="false" tIns="0" lIns="0" bIns="0" rIns="0">
            <a:spAutoFit/>
          </a:bodyPr>
          <a:lstStyle/>
          <a:p>
            <a:pPr algn="ctr" marL="0" indent="0" lvl="0">
              <a:lnSpc>
                <a:spcPts val="7920"/>
              </a:lnSpc>
            </a:pPr>
            <a:r>
              <a:rPr lang="en-US" b="true" sz="6092" strike="noStrike">
                <a:solidFill>
                  <a:srgbClr val="D1D5DB"/>
                </a:solidFill>
                <a:latin typeface="Bricolage Grotesque Bold"/>
                <a:ea typeface="Bricolage Grotesque Bold"/>
                <a:cs typeface="Bricolage Grotesque Bold"/>
                <a:sym typeface="Bricolage Grotesque Bold"/>
              </a:rPr>
              <a:t>Prototype Implementation Status</a:t>
            </a:r>
          </a:p>
        </p:txBody>
      </p:sp>
      <p:sp>
        <p:nvSpPr>
          <p:cNvPr name="Freeform 8" id="8"/>
          <p:cNvSpPr/>
          <p:nvPr/>
        </p:nvSpPr>
        <p:spPr>
          <a:xfrm flipH="false" flipV="false" rot="0">
            <a:off x="13087913" y="2174827"/>
            <a:ext cx="3313768" cy="7184321"/>
          </a:xfrm>
          <a:custGeom>
            <a:avLst/>
            <a:gdLst/>
            <a:ahLst/>
            <a:cxnLst/>
            <a:rect r="r" b="b" t="t" l="l"/>
            <a:pathLst>
              <a:path h="7184321" w="3313768">
                <a:moveTo>
                  <a:pt x="0" y="0"/>
                </a:moveTo>
                <a:lnTo>
                  <a:pt x="3313768" y="0"/>
                </a:lnTo>
                <a:lnTo>
                  <a:pt x="3313768" y="7184322"/>
                </a:lnTo>
                <a:lnTo>
                  <a:pt x="0" y="7184322"/>
                </a:lnTo>
                <a:lnTo>
                  <a:pt x="0" y="0"/>
                </a:lnTo>
                <a:close/>
              </a:path>
            </a:pathLst>
          </a:custGeom>
          <a:blipFill>
            <a:blip r:embed="rId3"/>
            <a:stretch>
              <a:fillRect l="0" t="0" r="0" b="0"/>
            </a:stretch>
          </a:blipFill>
          <a:ln w="28575" cap="rnd">
            <a:solidFill>
              <a:srgbClr val="D1D5DB"/>
            </a:solidFill>
            <a:prstDash val="solid"/>
            <a:round/>
          </a:ln>
        </p:spPr>
      </p:sp>
    </p:spTree>
  </p:cSld>
  <p:clrMapOvr>
    <a:masterClrMapping/>
  </p:clrMapOvr>
  <p:transition spd="slow">
    <p:push dir="l"/>
  </p:transition>
</p:sld>
</file>

<file path=ppt/slides/slide19.xml><?xml version="1.0" encoding="utf-8"?>
<p:sld xmlns:p="http://schemas.openxmlformats.org/presentationml/2006/main" xmlns:a="http://schemas.openxmlformats.org/drawingml/2006/main">
  <p:cSld>
    <p:bg>
      <p:bgPr>
        <a:solidFill>
          <a:srgbClr val="1E0C23"/>
        </a:solidFill>
      </p:bgPr>
    </p:bg>
    <p:spTree>
      <p:nvGrpSpPr>
        <p:cNvPr id="1" name=""/>
        <p:cNvGrpSpPr/>
        <p:nvPr/>
      </p:nvGrpSpPr>
      <p:grpSpPr>
        <a:xfrm>
          <a:off x="0" y="0"/>
          <a:ext cx="0" cy="0"/>
          <a:chOff x="0" y="0"/>
          <a:chExt cx="0" cy="0"/>
        </a:xfrm>
      </p:grpSpPr>
      <p:sp>
        <p:nvSpPr>
          <p:cNvPr name="AutoShape 2" id="2"/>
          <p:cNvSpPr/>
          <p:nvPr/>
        </p:nvSpPr>
        <p:spPr>
          <a:xfrm flipV="true">
            <a:off x="1762836" y="1028700"/>
            <a:ext cx="0" cy="8990024"/>
          </a:xfrm>
          <a:prstGeom prst="line">
            <a:avLst/>
          </a:prstGeom>
          <a:ln cap="flat" w="19050">
            <a:solidFill>
              <a:srgbClr val="FFFFFF"/>
            </a:solidFill>
            <a:prstDash val="solid"/>
            <a:headEnd type="none" len="sm" w="sm"/>
            <a:tailEnd type="none" len="sm" w="sm"/>
          </a:ln>
        </p:spPr>
      </p:sp>
      <p:grpSp>
        <p:nvGrpSpPr>
          <p:cNvPr name="Group 3" id="3"/>
          <p:cNvGrpSpPr/>
          <p:nvPr/>
        </p:nvGrpSpPr>
        <p:grpSpPr>
          <a:xfrm rot="0">
            <a:off x="2307942" y="1028700"/>
            <a:ext cx="14226748" cy="8990024"/>
            <a:chOff x="0" y="0"/>
            <a:chExt cx="18968997" cy="11986699"/>
          </a:xfrm>
        </p:grpSpPr>
        <p:sp>
          <p:nvSpPr>
            <p:cNvPr name="TextBox 4" id="4"/>
            <p:cNvSpPr txBox="true"/>
            <p:nvPr/>
          </p:nvSpPr>
          <p:spPr>
            <a:xfrm rot="0">
              <a:off x="0" y="1022789"/>
              <a:ext cx="18968997" cy="10963909"/>
            </a:xfrm>
            <a:prstGeom prst="rect">
              <a:avLst/>
            </a:prstGeom>
          </p:spPr>
          <p:txBody>
            <a:bodyPr anchor="t" rtlCol="false" tIns="0" lIns="0" bIns="0" rIns="0">
              <a:spAutoFit/>
            </a:bodyPr>
            <a:lstStyle/>
            <a:p>
              <a:pPr algn="l">
                <a:lnSpc>
                  <a:spcPts val="3134"/>
                </a:lnSpc>
              </a:pPr>
              <a:r>
                <a:rPr lang="en-US" sz="2849" b="true">
                  <a:solidFill>
                    <a:srgbClr val="F5851F"/>
                  </a:solidFill>
                  <a:latin typeface="HK Grotesk Bold"/>
                  <a:ea typeface="HK Grotesk Bold"/>
                  <a:cs typeface="HK Grotesk Bold"/>
                  <a:sym typeface="HK Grotesk Bold"/>
                </a:rPr>
                <a:t>Implement during Thanksgiving Break:</a:t>
              </a:r>
            </a:p>
            <a:p>
              <a:pPr algn="l">
                <a:lnSpc>
                  <a:spcPts val="3134"/>
                </a:lnSpc>
              </a:pPr>
            </a:p>
            <a:p>
              <a:pPr algn="l" marL="615307" indent="-307653" lvl="1">
                <a:lnSpc>
                  <a:spcPts val="3134"/>
                </a:lnSpc>
                <a:buFont typeface="Arial"/>
                <a:buChar char="•"/>
              </a:pPr>
              <a:r>
                <a:rPr lang="en-US" sz="2849">
                  <a:solidFill>
                    <a:srgbClr val="FFFFFF"/>
                  </a:solidFill>
                  <a:latin typeface="HK Grotesk"/>
                  <a:ea typeface="HK Grotesk"/>
                  <a:cs typeface="HK Grotesk"/>
                  <a:sym typeface="HK Grotesk"/>
                </a:rPr>
                <a:t>Simple Task: Join a Crawl</a:t>
              </a:r>
            </a:p>
            <a:p>
              <a:pPr algn="l" marL="1230614" indent="-410205" lvl="2">
                <a:lnSpc>
                  <a:spcPts val="3134"/>
                </a:lnSpc>
                <a:buFont typeface="Arial"/>
                <a:buChar char="⚬"/>
              </a:pPr>
              <a:r>
                <a:rPr lang="en-US" sz="2849">
                  <a:solidFill>
                    <a:srgbClr val="FFFFFF"/>
                  </a:solidFill>
                  <a:latin typeface="HK Grotesk"/>
                  <a:ea typeface="HK Grotesk"/>
                  <a:cs typeface="HK Grotesk"/>
                  <a:sym typeface="HK Grotesk"/>
                </a:rPr>
                <a:t>Populate Supabase with Upcoming Crawls</a:t>
              </a:r>
            </a:p>
            <a:p>
              <a:pPr algn="l" marL="1230614" indent="-410205" lvl="2">
                <a:lnSpc>
                  <a:spcPts val="3134"/>
                </a:lnSpc>
                <a:buFont typeface="Arial"/>
                <a:buChar char="⚬"/>
              </a:pPr>
              <a:r>
                <a:rPr lang="en-US" sz="2849">
                  <a:solidFill>
                    <a:srgbClr val="FFFFFF"/>
                  </a:solidFill>
                  <a:latin typeface="HK Grotesk"/>
                  <a:ea typeface="HK Grotesk"/>
                  <a:cs typeface="HK Grotesk"/>
                  <a:sym typeface="HK Grotesk"/>
                </a:rPr>
                <a:t>Create area to manage your joined upcoming Crawls</a:t>
              </a:r>
            </a:p>
            <a:p>
              <a:pPr algn="l">
                <a:lnSpc>
                  <a:spcPts val="3134"/>
                </a:lnSpc>
              </a:pPr>
            </a:p>
            <a:p>
              <a:pPr algn="l" marL="615307" indent="-307653" lvl="1">
                <a:lnSpc>
                  <a:spcPts val="3134"/>
                </a:lnSpc>
                <a:buFont typeface="Arial"/>
                <a:buChar char="•"/>
              </a:pPr>
              <a:r>
                <a:rPr lang="en-US" sz="2849">
                  <a:solidFill>
                    <a:srgbClr val="FFFFFF"/>
                  </a:solidFill>
                  <a:latin typeface="HK Grotesk"/>
                  <a:ea typeface="HK Grotesk"/>
                  <a:cs typeface="HK Grotesk"/>
                  <a:sym typeface="HK Grotesk"/>
                </a:rPr>
                <a:t>Complex Task: Connect with people from Past Crawls</a:t>
              </a:r>
            </a:p>
            <a:p>
              <a:pPr algn="l" marL="1230614" indent="-410205" lvl="2">
                <a:lnSpc>
                  <a:spcPts val="3134"/>
                </a:lnSpc>
                <a:buFont typeface="Arial"/>
                <a:buChar char="⚬"/>
              </a:pPr>
              <a:r>
                <a:rPr lang="en-US" sz="2849">
                  <a:solidFill>
                    <a:srgbClr val="FFFFFF"/>
                  </a:solidFill>
                  <a:latin typeface="HK Grotesk"/>
                  <a:ea typeface="HK Grotesk"/>
                  <a:cs typeface="HK Grotesk"/>
                  <a:sym typeface="HK Grotesk"/>
                </a:rPr>
                <a:t>Populate Supabase with Past Crawls</a:t>
              </a:r>
            </a:p>
            <a:p>
              <a:pPr algn="l" marL="1230614" indent="-410205" lvl="2">
                <a:lnSpc>
                  <a:spcPts val="3134"/>
                </a:lnSpc>
                <a:buFont typeface="Arial"/>
                <a:buChar char="⚬"/>
              </a:pPr>
              <a:r>
                <a:rPr lang="en-US" sz="2849">
                  <a:solidFill>
                    <a:srgbClr val="FFFFFF"/>
                  </a:solidFill>
                  <a:latin typeface="HK Grotesk"/>
                  <a:ea typeface="HK Grotesk"/>
                  <a:cs typeface="HK Grotesk"/>
                  <a:sym typeface="HK Grotesk"/>
                </a:rPr>
                <a:t>Create friend management area</a:t>
              </a:r>
            </a:p>
            <a:p>
              <a:pPr algn="l">
                <a:lnSpc>
                  <a:spcPts val="3134"/>
                </a:lnSpc>
              </a:pPr>
            </a:p>
            <a:p>
              <a:pPr algn="l">
                <a:lnSpc>
                  <a:spcPts val="3134"/>
                </a:lnSpc>
              </a:pPr>
              <a:r>
                <a:rPr lang="en-US" sz="2849" b="true">
                  <a:solidFill>
                    <a:srgbClr val="E82AAE"/>
                  </a:solidFill>
                  <a:latin typeface="HK Grotesk Bold"/>
                  <a:ea typeface="HK Grotesk Bold"/>
                  <a:cs typeface="HK Grotesk Bold"/>
                  <a:sym typeface="HK Grotesk Bold"/>
                </a:rPr>
                <a:t>Implement during Week 10:</a:t>
              </a:r>
            </a:p>
            <a:p>
              <a:pPr algn="l">
                <a:lnSpc>
                  <a:spcPts val="3134"/>
                </a:lnSpc>
              </a:pPr>
            </a:p>
            <a:p>
              <a:pPr algn="l" marL="615307" indent="-307653" lvl="1">
                <a:lnSpc>
                  <a:spcPts val="3134"/>
                </a:lnSpc>
                <a:buFont typeface="Arial"/>
                <a:buChar char="•"/>
              </a:pPr>
              <a:r>
                <a:rPr lang="en-US" sz="2849">
                  <a:solidFill>
                    <a:srgbClr val="FFFFFF"/>
                  </a:solidFill>
                  <a:latin typeface="HK Grotesk"/>
                  <a:ea typeface="HK Grotesk"/>
                  <a:cs typeface="HK Grotesk"/>
                  <a:sym typeface="HK Grotesk"/>
                </a:rPr>
                <a:t>Messaging interface with friends and Crawl specific group chats.</a:t>
              </a:r>
            </a:p>
            <a:p>
              <a:pPr algn="l" marL="615307" indent="-307653" lvl="1">
                <a:lnSpc>
                  <a:spcPts val="3134"/>
                </a:lnSpc>
                <a:buFont typeface="Arial"/>
                <a:buChar char="•"/>
              </a:pPr>
              <a:r>
                <a:rPr lang="en-US" sz="2849">
                  <a:solidFill>
                    <a:srgbClr val="FFFFFF"/>
                  </a:solidFill>
                  <a:latin typeface="HK Grotesk"/>
                  <a:ea typeface="HK Grotesk"/>
                  <a:cs typeface="HK Grotesk"/>
                  <a:sym typeface="HK Grotesk"/>
                </a:rPr>
                <a:t>User safety functionality (Block, Report, User Ratings)</a:t>
              </a:r>
            </a:p>
            <a:p>
              <a:pPr algn="l" marL="615307" indent="-307653" lvl="1">
                <a:lnSpc>
                  <a:spcPts val="3134"/>
                </a:lnSpc>
                <a:buFont typeface="Arial"/>
                <a:buChar char="•"/>
              </a:pPr>
              <a:r>
                <a:rPr lang="en-US" sz="2849">
                  <a:solidFill>
                    <a:srgbClr val="FFFFFF"/>
                  </a:solidFill>
                  <a:latin typeface="HK Grotesk"/>
                  <a:ea typeface="HK Grotesk"/>
                  <a:cs typeface="HK Grotesk"/>
                  <a:sym typeface="HK Grotesk"/>
                </a:rPr>
                <a:t>Question: Figure out how to set up nonlocal custom Maps routing so running from an Expo QR code will work. </a:t>
              </a:r>
            </a:p>
            <a:p>
              <a:pPr algn="l">
                <a:lnSpc>
                  <a:spcPts val="3134"/>
                </a:lnSpc>
              </a:pPr>
            </a:p>
            <a:p>
              <a:pPr algn="l">
                <a:lnSpc>
                  <a:spcPts val="3134"/>
                </a:lnSpc>
              </a:pPr>
              <a:r>
                <a:rPr lang="en-US" sz="2849" b="true">
                  <a:solidFill>
                    <a:srgbClr val="F5851F"/>
                  </a:solidFill>
                  <a:latin typeface="HK Grotesk Bold"/>
                  <a:ea typeface="HK Grotesk Bold"/>
                  <a:cs typeface="HK Grotesk Bold"/>
                  <a:sym typeface="HK Grotesk Bold"/>
                </a:rPr>
                <a:t>Plan for finishing:</a:t>
              </a:r>
              <a:r>
                <a:rPr lang="en-US" sz="2849">
                  <a:solidFill>
                    <a:srgbClr val="FFFFFF"/>
                  </a:solidFill>
                  <a:latin typeface="HK Grotesk"/>
                  <a:ea typeface="HK Grotesk"/>
                  <a:cs typeface="HK Grotesk"/>
                  <a:sym typeface="HK Grotesk"/>
                </a:rPr>
                <a:t> Thanksgiving Break schedule will be informal; members pitch in whenever and wherever they can / want.</a:t>
              </a:r>
            </a:p>
            <a:p>
              <a:pPr algn="l">
                <a:lnSpc>
                  <a:spcPts val="3134"/>
                </a:lnSpc>
                <a:spcBef>
                  <a:spcPct val="0"/>
                </a:spcBef>
              </a:pPr>
              <a:r>
                <a:rPr lang="en-US" sz="2849">
                  <a:solidFill>
                    <a:srgbClr val="FFFFFF"/>
                  </a:solidFill>
                  <a:latin typeface="HK Grotesk"/>
                  <a:ea typeface="HK Grotesk"/>
                  <a:cs typeface="HK Grotesk"/>
                  <a:sym typeface="HK Grotesk"/>
                </a:rPr>
                <a:t>We will schedule several in person code session for week 10. Anthony and Isaac will prioritize the backend while Luke takes lead on the frontend.</a:t>
              </a:r>
            </a:p>
          </p:txBody>
        </p:sp>
        <p:sp>
          <p:nvSpPr>
            <p:cNvPr name="TextBox 5" id="5"/>
            <p:cNvSpPr txBox="true"/>
            <p:nvPr/>
          </p:nvSpPr>
          <p:spPr>
            <a:xfrm rot="0">
              <a:off x="0" y="85725"/>
              <a:ext cx="18968997" cy="559435"/>
            </a:xfrm>
            <a:prstGeom prst="rect">
              <a:avLst/>
            </a:prstGeom>
          </p:spPr>
          <p:txBody>
            <a:bodyPr anchor="t" rtlCol="false" tIns="0" lIns="0" bIns="0" rIns="0">
              <a:spAutoFit/>
            </a:bodyPr>
            <a:lstStyle/>
            <a:p>
              <a:pPr algn="l" marL="0" indent="0" lvl="0">
                <a:lnSpc>
                  <a:spcPts val="2879"/>
                </a:lnSpc>
                <a:spcBef>
                  <a:spcPct val="0"/>
                </a:spcBef>
              </a:pPr>
              <a:r>
                <a:rPr lang="en-US" b="true" sz="3199" strike="noStrike" u="none">
                  <a:solidFill>
                    <a:srgbClr val="D1D5DB"/>
                  </a:solidFill>
                  <a:latin typeface="Bricolage Grotesque Bold"/>
                  <a:ea typeface="Bricolage Grotesque Bold"/>
                  <a:cs typeface="Bricolage Grotesque Bold"/>
                  <a:sym typeface="Bricolage Grotesque Bold"/>
                </a:rPr>
                <a:t>Unimplemented Features</a:t>
              </a:r>
            </a:p>
          </p:txBody>
        </p:sp>
      </p:grpSp>
      <p:sp>
        <p:nvSpPr>
          <p:cNvPr name="TextBox 6" id="6"/>
          <p:cNvSpPr txBox="true"/>
          <p:nvPr/>
        </p:nvSpPr>
        <p:spPr>
          <a:xfrm rot="0">
            <a:off x="2831228" y="94540"/>
            <a:ext cx="12625545" cy="812800"/>
          </a:xfrm>
          <a:prstGeom prst="rect">
            <a:avLst/>
          </a:prstGeom>
        </p:spPr>
        <p:txBody>
          <a:bodyPr anchor="t" rtlCol="false" tIns="0" lIns="0" bIns="0" rIns="0">
            <a:spAutoFit/>
          </a:bodyPr>
          <a:lstStyle/>
          <a:p>
            <a:pPr algn="ctr" marL="0" indent="0" lvl="0">
              <a:lnSpc>
                <a:spcPts val="6500"/>
              </a:lnSpc>
            </a:pPr>
            <a:r>
              <a:rPr lang="en-US" b="true" sz="5000" strike="noStrike">
                <a:solidFill>
                  <a:srgbClr val="D1D5DB"/>
                </a:solidFill>
                <a:latin typeface="Bricolage Grotesque Bold"/>
                <a:ea typeface="Bricolage Grotesque Bold"/>
                <a:cs typeface="Bricolage Grotesque Bold"/>
                <a:sym typeface="Bricolage Grotesque Bold"/>
              </a:rPr>
              <a:t>Prototype Implementation Status</a:t>
            </a:r>
          </a:p>
        </p:txBody>
      </p:sp>
    </p:spTree>
  </p:cSld>
  <p:clrMapOvr>
    <a:masterClrMapping/>
  </p:clrMapOvr>
  <p:transition spd="slow">
    <p:push dir="l"/>
  </p:transition>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2A1A2F"/>
        </a:solidFill>
      </p:bgPr>
    </p:bg>
    <p:spTree>
      <p:nvGrpSpPr>
        <p:cNvPr id="1" name=""/>
        <p:cNvGrpSpPr/>
        <p:nvPr/>
      </p:nvGrpSpPr>
      <p:grpSpPr>
        <a:xfrm>
          <a:off x="0" y="0"/>
          <a:ext cx="0" cy="0"/>
          <a:chOff x="0" y="0"/>
          <a:chExt cx="0" cy="0"/>
        </a:xfrm>
      </p:grpSpPr>
      <p:sp>
        <p:nvSpPr>
          <p:cNvPr name="Freeform 2" id="2"/>
          <p:cNvSpPr/>
          <p:nvPr/>
        </p:nvSpPr>
        <p:spPr>
          <a:xfrm flipH="false" flipV="false" rot="0">
            <a:off x="12612531" y="788532"/>
            <a:ext cx="4017458" cy="8709936"/>
          </a:xfrm>
          <a:custGeom>
            <a:avLst/>
            <a:gdLst/>
            <a:ahLst/>
            <a:cxnLst/>
            <a:rect r="r" b="b" t="t" l="l"/>
            <a:pathLst>
              <a:path h="8709936" w="4017458">
                <a:moveTo>
                  <a:pt x="0" y="0"/>
                </a:moveTo>
                <a:lnTo>
                  <a:pt x="4017458" y="0"/>
                </a:lnTo>
                <a:lnTo>
                  <a:pt x="4017458" y="8709936"/>
                </a:lnTo>
                <a:lnTo>
                  <a:pt x="0" y="8709936"/>
                </a:lnTo>
                <a:lnTo>
                  <a:pt x="0" y="0"/>
                </a:lnTo>
                <a:close/>
              </a:path>
            </a:pathLst>
          </a:custGeom>
          <a:blipFill>
            <a:blip r:embed="rId2"/>
            <a:stretch>
              <a:fillRect l="0" t="0" r="0" b="0"/>
            </a:stretch>
          </a:blipFill>
          <a:ln w="28575" cap="rnd">
            <a:solidFill>
              <a:srgbClr val="D1D5DB"/>
            </a:solidFill>
            <a:prstDash val="solid"/>
            <a:round/>
          </a:ln>
        </p:spPr>
      </p:sp>
      <p:sp>
        <p:nvSpPr>
          <p:cNvPr name="Freeform 3" id="3"/>
          <p:cNvSpPr/>
          <p:nvPr/>
        </p:nvSpPr>
        <p:spPr>
          <a:xfrm flipH="false" flipV="false" rot="0">
            <a:off x="9577026" y="3936857"/>
            <a:ext cx="2413285" cy="2413285"/>
          </a:xfrm>
          <a:custGeom>
            <a:avLst/>
            <a:gdLst/>
            <a:ahLst/>
            <a:cxnLst/>
            <a:rect r="r" b="b" t="t" l="l"/>
            <a:pathLst>
              <a:path h="2413285" w="2413285">
                <a:moveTo>
                  <a:pt x="0" y="0"/>
                </a:moveTo>
                <a:lnTo>
                  <a:pt x="2413286" y="0"/>
                </a:lnTo>
                <a:lnTo>
                  <a:pt x="2413286" y="2413286"/>
                </a:lnTo>
                <a:lnTo>
                  <a:pt x="0" y="2413286"/>
                </a:lnTo>
                <a:lnTo>
                  <a:pt x="0" y="0"/>
                </a:lnTo>
                <a:close/>
              </a:path>
            </a:pathLst>
          </a:custGeom>
          <a:blipFill>
            <a:blip r:embed="rId3"/>
            <a:stretch>
              <a:fillRect l="0" t="0" r="0" b="0"/>
            </a:stretch>
          </a:blipFill>
        </p:spPr>
      </p:sp>
      <p:sp>
        <p:nvSpPr>
          <p:cNvPr name="TextBox 4" id="4"/>
          <p:cNvSpPr txBox="true"/>
          <p:nvPr/>
        </p:nvSpPr>
        <p:spPr>
          <a:xfrm rot="0">
            <a:off x="1028700" y="1409700"/>
            <a:ext cx="9456702" cy="5194301"/>
          </a:xfrm>
          <a:prstGeom prst="rect">
            <a:avLst/>
          </a:prstGeom>
        </p:spPr>
        <p:txBody>
          <a:bodyPr anchor="t" rtlCol="false" tIns="0" lIns="0" bIns="0" rIns="0">
            <a:spAutoFit/>
          </a:bodyPr>
          <a:lstStyle/>
          <a:p>
            <a:pPr algn="ctr" marL="0" indent="0" lvl="0">
              <a:lnSpc>
                <a:spcPts val="20000"/>
              </a:lnSpc>
              <a:spcBef>
                <a:spcPct val="0"/>
              </a:spcBef>
            </a:pPr>
          </a:p>
          <a:p>
            <a:pPr algn="ctr" marL="0" indent="0" lvl="0">
              <a:lnSpc>
                <a:spcPts val="20000"/>
              </a:lnSpc>
              <a:spcBef>
                <a:spcPct val="0"/>
              </a:spcBef>
            </a:pPr>
            <a:r>
              <a:rPr lang="en-US" b="true" sz="20000" spc="-1200" strike="noStrike" u="none">
                <a:solidFill>
                  <a:srgbClr val="FFFFFF"/>
                </a:solidFill>
                <a:latin typeface="Bricolage Grotesque Semi-Bold"/>
                <a:ea typeface="Bricolage Grotesque Semi-Bold"/>
                <a:cs typeface="Bricolage Grotesque Semi-Bold"/>
                <a:sym typeface="Bricolage Grotesque Semi-Bold"/>
              </a:rPr>
              <a:t>Demo</a:t>
            </a:r>
          </a:p>
        </p:txBody>
      </p:sp>
    </p:spTree>
  </p:cSld>
  <p:clrMapOvr>
    <a:masterClrMapping/>
  </p:clrMapOvr>
  <p:transition spd="slow">
    <p:push dir="l"/>
  </p:transition>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2A1A2F"/>
        </a:solidFill>
      </p:bgPr>
    </p:bg>
    <p:spTree>
      <p:nvGrpSpPr>
        <p:cNvPr id="1" name=""/>
        <p:cNvGrpSpPr/>
        <p:nvPr/>
      </p:nvGrpSpPr>
      <p:grpSpPr>
        <a:xfrm>
          <a:off x="0" y="0"/>
          <a:ext cx="0" cy="0"/>
          <a:chOff x="0" y="0"/>
          <a:chExt cx="0" cy="0"/>
        </a:xfrm>
      </p:grpSpPr>
      <p:sp>
        <p:nvSpPr>
          <p:cNvPr name="Freeform 2" id="2"/>
          <p:cNvSpPr/>
          <p:nvPr/>
        </p:nvSpPr>
        <p:spPr>
          <a:xfrm flipH="false" flipV="false" rot="0">
            <a:off x="2487132" y="2623628"/>
            <a:ext cx="13313735" cy="5325494"/>
          </a:xfrm>
          <a:custGeom>
            <a:avLst/>
            <a:gdLst/>
            <a:ahLst/>
            <a:cxnLst/>
            <a:rect r="r" b="b" t="t" l="l"/>
            <a:pathLst>
              <a:path h="5325494" w="13313735">
                <a:moveTo>
                  <a:pt x="0" y="0"/>
                </a:moveTo>
                <a:lnTo>
                  <a:pt x="13313736" y="0"/>
                </a:lnTo>
                <a:lnTo>
                  <a:pt x="13313736" y="5325494"/>
                </a:lnTo>
                <a:lnTo>
                  <a:pt x="0" y="5325494"/>
                </a:lnTo>
                <a:lnTo>
                  <a:pt x="0" y="0"/>
                </a:lnTo>
                <a:close/>
              </a:path>
            </a:pathLst>
          </a:custGeom>
          <a:blipFill>
            <a:blip r:embed="rId2">
              <a:alphaModFix amt="30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992901" y="3730499"/>
            <a:ext cx="14302199" cy="2826002"/>
            <a:chOff x="0" y="0"/>
            <a:chExt cx="19069598" cy="3768003"/>
          </a:xfrm>
        </p:grpSpPr>
        <p:sp>
          <p:nvSpPr>
            <p:cNvPr name="TextBox 4" id="4"/>
            <p:cNvSpPr txBox="true"/>
            <p:nvPr/>
          </p:nvSpPr>
          <p:spPr>
            <a:xfrm rot="0">
              <a:off x="0" y="257175"/>
              <a:ext cx="19069598" cy="2418714"/>
            </a:xfrm>
            <a:prstGeom prst="rect">
              <a:avLst/>
            </a:prstGeom>
          </p:spPr>
          <p:txBody>
            <a:bodyPr anchor="t" rtlCol="false" tIns="0" lIns="0" bIns="0" rIns="0">
              <a:spAutoFit/>
            </a:bodyPr>
            <a:lstStyle/>
            <a:p>
              <a:pPr algn="ctr" marL="0" indent="0" lvl="0">
                <a:lnSpc>
                  <a:spcPts val="13199"/>
                </a:lnSpc>
              </a:pPr>
              <a:r>
                <a:rPr lang="en-US" b="true" sz="13199">
                  <a:solidFill>
                    <a:srgbClr val="FFFFFF"/>
                  </a:solidFill>
                  <a:latin typeface="Open Sans Bold"/>
                  <a:ea typeface="Open Sans Bold"/>
                  <a:cs typeface="Open Sans Bold"/>
                  <a:sym typeface="Open Sans Bold"/>
                </a:rPr>
                <a:t>Appendix</a:t>
              </a:r>
            </a:p>
          </p:txBody>
        </p:sp>
        <p:sp>
          <p:nvSpPr>
            <p:cNvPr name="TextBox 5" id="5"/>
            <p:cNvSpPr txBox="true"/>
            <p:nvPr/>
          </p:nvSpPr>
          <p:spPr>
            <a:xfrm rot="0">
              <a:off x="0" y="2909483"/>
              <a:ext cx="19069598" cy="858520"/>
            </a:xfrm>
            <a:prstGeom prst="rect">
              <a:avLst/>
            </a:prstGeom>
          </p:spPr>
          <p:txBody>
            <a:bodyPr anchor="t" rtlCol="false" tIns="0" lIns="0" bIns="0" rIns="0">
              <a:spAutoFit/>
            </a:bodyPr>
            <a:lstStyle/>
            <a:p>
              <a:pPr algn="ctr" marL="0" indent="0" lvl="0">
                <a:lnSpc>
                  <a:spcPts val="5459"/>
                </a:lnSpc>
                <a:spcBef>
                  <a:spcPct val="0"/>
                </a:spcBef>
              </a:pPr>
              <a:r>
                <a:rPr lang="en-US" sz="3899" u="none">
                  <a:solidFill>
                    <a:srgbClr val="FFFFFF"/>
                  </a:solidFill>
                  <a:latin typeface="Open Sans"/>
                  <a:ea typeface="Open Sans"/>
                  <a:cs typeface="Open Sans"/>
                  <a:sym typeface="Open Sans"/>
                </a:rPr>
                <a:t>ShopCrawl A8</a:t>
              </a:r>
            </a:p>
          </p:txBody>
        </p:sp>
      </p:grpSp>
    </p:spTree>
  </p:cSld>
  <p:clrMapOvr>
    <a:masterClrMapping/>
  </p:clrMapOvr>
  <p:transition spd="slow">
    <p:push dir="l"/>
  </p:transition>
</p:sld>
</file>

<file path=ppt/slides/slide22.xml><?xml version="1.0" encoding="utf-8"?>
<p:sld xmlns:p="http://schemas.openxmlformats.org/presentationml/2006/main" xmlns:a="http://schemas.openxmlformats.org/drawingml/2006/main">
  <p:cSld>
    <p:bg>
      <p:bgPr>
        <a:solidFill>
          <a:srgbClr val="2A1A2F"/>
        </a:solidFill>
      </p:bgPr>
    </p:bg>
    <p:spTree>
      <p:nvGrpSpPr>
        <p:cNvPr id="1" name=""/>
        <p:cNvGrpSpPr/>
        <p:nvPr/>
      </p:nvGrpSpPr>
      <p:grpSpPr>
        <a:xfrm>
          <a:off x="0" y="0"/>
          <a:ext cx="0" cy="0"/>
          <a:chOff x="0" y="0"/>
          <a:chExt cx="0" cy="0"/>
        </a:xfrm>
      </p:grpSpPr>
      <p:sp>
        <p:nvSpPr>
          <p:cNvPr name="TextBox 2" id="2"/>
          <p:cNvSpPr txBox="true"/>
          <p:nvPr/>
        </p:nvSpPr>
        <p:spPr>
          <a:xfrm rot="0">
            <a:off x="1028700" y="1028700"/>
            <a:ext cx="16230600" cy="1171575"/>
          </a:xfrm>
          <a:prstGeom prst="rect">
            <a:avLst/>
          </a:prstGeom>
        </p:spPr>
        <p:txBody>
          <a:bodyPr anchor="t" rtlCol="false" tIns="0" lIns="0" bIns="0" rIns="0">
            <a:spAutoFit/>
          </a:bodyPr>
          <a:lstStyle/>
          <a:p>
            <a:pPr algn="ctr" marL="0" indent="0" lvl="0">
              <a:lnSpc>
                <a:spcPts val="9240"/>
              </a:lnSpc>
              <a:spcBef>
                <a:spcPct val="0"/>
              </a:spcBef>
            </a:pPr>
            <a:r>
              <a:rPr lang="en-US" b="true" sz="7700">
                <a:solidFill>
                  <a:srgbClr val="FFFFFF"/>
                </a:solidFill>
                <a:latin typeface="Open Sans Bold"/>
                <a:ea typeface="Open Sans Bold"/>
                <a:cs typeface="Open Sans Bold"/>
                <a:sym typeface="Open Sans Bold"/>
              </a:rPr>
              <a:t>Other Severity 3 and 4 Violations</a:t>
            </a:r>
          </a:p>
        </p:txBody>
      </p:sp>
      <p:sp>
        <p:nvSpPr>
          <p:cNvPr name="TextBox 3" id="3"/>
          <p:cNvSpPr txBox="true"/>
          <p:nvPr/>
        </p:nvSpPr>
        <p:spPr>
          <a:xfrm rot="0">
            <a:off x="1028700" y="2504838"/>
            <a:ext cx="16230600" cy="6256020"/>
          </a:xfrm>
          <a:prstGeom prst="rect">
            <a:avLst/>
          </a:prstGeom>
        </p:spPr>
        <p:txBody>
          <a:bodyPr anchor="t" rtlCol="false" tIns="0" lIns="0" bIns="0" rIns="0">
            <a:spAutoFit/>
          </a:bodyPr>
          <a:lstStyle/>
          <a:p>
            <a:pPr algn="l">
              <a:lnSpc>
                <a:spcPts val="4199"/>
              </a:lnSpc>
            </a:pPr>
            <a:r>
              <a:rPr lang="en-US" sz="2799">
                <a:solidFill>
                  <a:srgbClr val="FFFFFF"/>
                </a:solidFill>
                <a:latin typeface="Open Sans"/>
                <a:ea typeface="Open Sans"/>
                <a:cs typeface="Open Sans"/>
                <a:sym typeface="Open Sans"/>
              </a:rPr>
              <a:t>Violations 1, 4, 6, 9, 14, and 38 relate to issues from reusing screens in the Figma wireframing. </a:t>
            </a:r>
          </a:p>
          <a:p>
            <a:pPr algn="l">
              <a:lnSpc>
                <a:spcPts val="4199"/>
              </a:lnSpc>
            </a:pPr>
            <a:r>
              <a:rPr lang="en-US" sz="2799">
                <a:solidFill>
                  <a:srgbClr val="FFFFFF"/>
                </a:solidFill>
                <a:latin typeface="Open Sans"/>
                <a:ea typeface="Open Sans"/>
                <a:cs typeface="Open Sans"/>
                <a:sym typeface="Open Sans"/>
              </a:rPr>
              <a:t>We follow the reviewers’ advice to ensure the high-fi will correctly handle these tasks.</a:t>
            </a:r>
          </a:p>
          <a:p>
            <a:pPr algn="l">
              <a:lnSpc>
                <a:spcPts val="4199"/>
              </a:lnSpc>
            </a:pPr>
          </a:p>
          <a:p>
            <a:pPr algn="l">
              <a:lnSpc>
                <a:spcPts val="4199"/>
              </a:lnSpc>
            </a:pPr>
            <a:r>
              <a:rPr lang="en-US" sz="2799">
                <a:solidFill>
                  <a:srgbClr val="FFFFFF"/>
                </a:solidFill>
                <a:latin typeface="Open Sans"/>
                <a:ea typeface="Open Sans"/>
                <a:cs typeface="Open Sans"/>
                <a:sym typeface="Open Sans"/>
              </a:rPr>
              <a:t>Violations 10 and 25 relate to a lack of confirmation from actions, which could potentially cause errors. We address these issues with proper confirmation or error messages, similar to our solution for Violation 15 (Slide 11).</a:t>
            </a:r>
          </a:p>
          <a:p>
            <a:pPr algn="l">
              <a:lnSpc>
                <a:spcPts val="4199"/>
              </a:lnSpc>
            </a:pPr>
          </a:p>
          <a:p>
            <a:pPr algn="l">
              <a:lnSpc>
                <a:spcPts val="4199"/>
              </a:lnSpc>
            </a:pPr>
            <a:r>
              <a:rPr lang="en-US" sz="2799">
                <a:solidFill>
                  <a:srgbClr val="FFFFFF"/>
                </a:solidFill>
                <a:latin typeface="Open Sans"/>
                <a:ea typeface="Open Sans"/>
                <a:cs typeface="Open Sans"/>
                <a:sym typeface="Open Sans"/>
              </a:rPr>
              <a:t>Violations 18 and 30 relate to the use of a placeholder map image instead of an actual map. This issue is resolved with the use of a map API to see real-time maps and store locations.</a:t>
            </a:r>
          </a:p>
          <a:p>
            <a:pPr algn="l">
              <a:lnSpc>
                <a:spcPts val="4199"/>
              </a:lnSpc>
            </a:pPr>
          </a:p>
          <a:p>
            <a:pPr algn="l" marL="0" indent="0" lvl="0">
              <a:lnSpc>
                <a:spcPts val="4199"/>
              </a:lnSpc>
              <a:spcBef>
                <a:spcPct val="0"/>
              </a:spcBef>
            </a:pPr>
            <a:r>
              <a:rPr lang="en-US" sz="2799">
                <a:solidFill>
                  <a:srgbClr val="FFFFFF"/>
                </a:solidFill>
                <a:latin typeface="Open Sans"/>
                <a:ea typeface="Open Sans"/>
                <a:cs typeface="Open Sans"/>
                <a:sym typeface="Open Sans"/>
              </a:rPr>
              <a:t>Violations 39 and 40 relate to the in-app messaging layout. We design our chat layout with popular messaging platforms in mind to ensure ease of use for users.</a:t>
            </a:r>
          </a:p>
        </p:txBody>
      </p:sp>
    </p:spTree>
  </p:cSld>
  <p:clrMapOvr>
    <a:masterClrMapping/>
  </p:clrMapOvr>
  <p:transition spd="slow">
    <p:push dir="l"/>
  </p:transition>
</p:sld>
</file>

<file path=ppt/slides/slide23.xml><?xml version="1.0" encoding="utf-8"?>
<p:sld xmlns:p="http://schemas.openxmlformats.org/presentationml/2006/main" xmlns:a="http://schemas.openxmlformats.org/drawingml/2006/main">
  <p:cSld>
    <p:bg>
      <p:bgPr>
        <a:solidFill>
          <a:srgbClr val="2A1A2F"/>
        </a:solidFill>
      </p:bgPr>
    </p:bg>
    <p:spTree>
      <p:nvGrpSpPr>
        <p:cNvPr id="1" name=""/>
        <p:cNvGrpSpPr/>
        <p:nvPr/>
      </p:nvGrpSpPr>
      <p:grpSpPr>
        <a:xfrm>
          <a:off x="0" y="0"/>
          <a:ext cx="0" cy="0"/>
          <a:chOff x="0" y="0"/>
          <a:chExt cx="0" cy="0"/>
        </a:xfrm>
      </p:grpSpPr>
      <p:sp>
        <p:nvSpPr>
          <p:cNvPr name="TextBox 2" id="2"/>
          <p:cNvSpPr txBox="true"/>
          <p:nvPr/>
        </p:nvSpPr>
        <p:spPr>
          <a:xfrm rot="0">
            <a:off x="1028700" y="1028700"/>
            <a:ext cx="16230600" cy="1171575"/>
          </a:xfrm>
          <a:prstGeom prst="rect">
            <a:avLst/>
          </a:prstGeom>
        </p:spPr>
        <p:txBody>
          <a:bodyPr anchor="t" rtlCol="false" tIns="0" lIns="0" bIns="0" rIns="0">
            <a:spAutoFit/>
          </a:bodyPr>
          <a:lstStyle/>
          <a:p>
            <a:pPr algn="ctr" marL="0" indent="0" lvl="0">
              <a:lnSpc>
                <a:spcPts val="9240"/>
              </a:lnSpc>
              <a:spcBef>
                <a:spcPct val="0"/>
              </a:spcBef>
            </a:pPr>
            <a:r>
              <a:rPr lang="en-US" b="true" sz="7700">
                <a:solidFill>
                  <a:srgbClr val="FFFFFF"/>
                </a:solidFill>
                <a:latin typeface="Open Sans Bold"/>
                <a:ea typeface="Open Sans Bold"/>
                <a:cs typeface="Open Sans Bold"/>
                <a:sym typeface="Open Sans Bold"/>
              </a:rPr>
              <a:t>Other Severity 3 and 4 Violations</a:t>
            </a:r>
          </a:p>
        </p:txBody>
      </p:sp>
      <p:sp>
        <p:nvSpPr>
          <p:cNvPr name="TextBox 3" id="3"/>
          <p:cNvSpPr txBox="true"/>
          <p:nvPr/>
        </p:nvSpPr>
        <p:spPr>
          <a:xfrm rot="0">
            <a:off x="1028700" y="2504838"/>
            <a:ext cx="16230600" cy="7303770"/>
          </a:xfrm>
          <a:prstGeom prst="rect">
            <a:avLst/>
          </a:prstGeom>
        </p:spPr>
        <p:txBody>
          <a:bodyPr anchor="t" rtlCol="false" tIns="0" lIns="0" bIns="0" rIns="0">
            <a:spAutoFit/>
          </a:bodyPr>
          <a:lstStyle/>
          <a:p>
            <a:pPr algn="l">
              <a:lnSpc>
                <a:spcPts val="4199"/>
              </a:lnSpc>
            </a:pPr>
            <a:r>
              <a:rPr lang="en-US" sz="2799">
                <a:solidFill>
                  <a:srgbClr val="FFFFFF"/>
                </a:solidFill>
                <a:latin typeface="Open Sans"/>
                <a:ea typeface="Open Sans"/>
                <a:cs typeface="Open Sans"/>
                <a:sym typeface="Open Sans"/>
              </a:rPr>
              <a:t>Violations 19 and 32 relate to ambiguity in the crawl duration variable. We will make sure the crawl duration is clear for both the time spent at each store and in total.</a:t>
            </a:r>
          </a:p>
          <a:p>
            <a:pPr algn="l">
              <a:lnSpc>
                <a:spcPts val="4199"/>
              </a:lnSpc>
            </a:pPr>
          </a:p>
          <a:p>
            <a:pPr algn="l">
              <a:lnSpc>
                <a:spcPts val="4199"/>
              </a:lnSpc>
            </a:pPr>
            <a:r>
              <a:rPr lang="en-US" sz="2799">
                <a:solidFill>
                  <a:srgbClr val="FFFFFF"/>
                </a:solidFill>
                <a:latin typeface="Open Sans"/>
                <a:ea typeface="Open Sans"/>
                <a:cs typeface="Open Sans"/>
                <a:sym typeface="Open Sans"/>
              </a:rPr>
              <a:t>Violation 26: Buttons we request the user to press are named verbatim, to not confuse the user.</a:t>
            </a:r>
          </a:p>
          <a:p>
            <a:pPr algn="l">
              <a:lnSpc>
                <a:spcPts val="4199"/>
              </a:lnSpc>
            </a:pPr>
          </a:p>
          <a:p>
            <a:pPr algn="l">
              <a:lnSpc>
                <a:spcPts val="4199"/>
              </a:lnSpc>
            </a:pPr>
            <a:r>
              <a:rPr lang="en-US" sz="2799">
                <a:solidFill>
                  <a:srgbClr val="FFFFFF"/>
                </a:solidFill>
                <a:latin typeface="Open Sans"/>
                <a:ea typeface="Open Sans"/>
                <a:cs typeface="Open Sans"/>
                <a:sym typeface="Open Sans"/>
              </a:rPr>
              <a:t>Violation 31: The “close” button is changed to a “cancel” button as per the suggestion.</a:t>
            </a:r>
          </a:p>
          <a:p>
            <a:pPr algn="l">
              <a:lnSpc>
                <a:spcPts val="4199"/>
              </a:lnSpc>
            </a:pPr>
          </a:p>
          <a:p>
            <a:pPr algn="l">
              <a:lnSpc>
                <a:spcPts val="4199"/>
              </a:lnSpc>
            </a:pPr>
            <a:r>
              <a:rPr lang="en-US" sz="2799">
                <a:solidFill>
                  <a:srgbClr val="FFFFFF"/>
                </a:solidFill>
                <a:latin typeface="Open Sans"/>
                <a:ea typeface="Open Sans"/>
                <a:cs typeface="Open Sans"/>
                <a:sym typeface="Open Sans"/>
              </a:rPr>
              <a:t>Violation 79: We will automatically start an in-app group chat for the Crawl when a Crawl is created, and add users to the group chat when they join a Crawl, as per the suggestion.</a:t>
            </a:r>
          </a:p>
          <a:p>
            <a:pPr algn="l">
              <a:lnSpc>
                <a:spcPts val="4199"/>
              </a:lnSpc>
            </a:pPr>
          </a:p>
          <a:p>
            <a:pPr algn="l">
              <a:lnSpc>
                <a:spcPts val="4199"/>
              </a:lnSpc>
            </a:pPr>
            <a:r>
              <a:rPr lang="en-US" sz="2799">
                <a:solidFill>
                  <a:srgbClr val="FFFFFF"/>
                </a:solidFill>
                <a:latin typeface="Open Sans"/>
                <a:ea typeface="Open Sans"/>
                <a:cs typeface="Open Sans"/>
                <a:sym typeface="Open Sans"/>
              </a:rPr>
              <a:t>Violation 36: A warning will appear if you try to add a store that will be closed during your Crawl time.</a:t>
            </a:r>
          </a:p>
          <a:p>
            <a:pPr algn="l">
              <a:lnSpc>
                <a:spcPts val="4199"/>
              </a:lnSpc>
            </a:pPr>
          </a:p>
          <a:p>
            <a:pPr algn="l" marL="0" indent="0" lvl="0">
              <a:lnSpc>
                <a:spcPts val="4199"/>
              </a:lnSpc>
              <a:spcBef>
                <a:spcPct val="0"/>
              </a:spcBef>
            </a:pPr>
            <a:r>
              <a:rPr lang="en-US" sz="2799">
                <a:solidFill>
                  <a:srgbClr val="FFFFFF"/>
                </a:solidFill>
                <a:latin typeface="Open Sans"/>
                <a:ea typeface="Open Sans"/>
                <a:cs typeface="Open Sans"/>
                <a:sym typeface="Open Sans"/>
              </a:rPr>
              <a:t>Violation 37: Will use empathetic language, e.g. “We’re here to help keep the community safe.”</a:t>
            </a:r>
          </a:p>
        </p:txBody>
      </p:sp>
    </p:spTree>
  </p:cSld>
  <p:clrMapOvr>
    <a:masterClrMapping/>
  </p:clrMapOvr>
  <p:transition spd="slow">
    <p:push dir="l"/>
  </p:transition>
</p:sld>
</file>

<file path=ppt/slides/slide24.xml><?xml version="1.0" encoding="utf-8"?>
<p:sld xmlns:p="http://schemas.openxmlformats.org/presentationml/2006/main" xmlns:a="http://schemas.openxmlformats.org/drawingml/2006/main">
  <p:cSld>
    <p:bg>
      <p:bgPr>
        <a:solidFill>
          <a:srgbClr val="2A1A2F"/>
        </a:solidFill>
      </p:bgPr>
    </p:bg>
    <p:spTree>
      <p:nvGrpSpPr>
        <p:cNvPr id="1" name=""/>
        <p:cNvGrpSpPr/>
        <p:nvPr/>
      </p:nvGrpSpPr>
      <p:grpSpPr>
        <a:xfrm>
          <a:off x="0" y="0"/>
          <a:ext cx="0" cy="0"/>
          <a:chOff x="0" y="0"/>
          <a:chExt cx="0" cy="0"/>
        </a:xfrm>
      </p:grpSpPr>
      <p:sp>
        <p:nvSpPr>
          <p:cNvPr name="TextBox 2" id="2"/>
          <p:cNvSpPr txBox="true"/>
          <p:nvPr/>
        </p:nvSpPr>
        <p:spPr>
          <a:xfrm rot="0">
            <a:off x="1028700" y="1028700"/>
            <a:ext cx="16230600" cy="1171575"/>
          </a:xfrm>
          <a:prstGeom prst="rect">
            <a:avLst/>
          </a:prstGeom>
        </p:spPr>
        <p:txBody>
          <a:bodyPr anchor="t" rtlCol="false" tIns="0" lIns="0" bIns="0" rIns="0">
            <a:spAutoFit/>
          </a:bodyPr>
          <a:lstStyle/>
          <a:p>
            <a:pPr algn="ctr" marL="0" indent="0" lvl="0">
              <a:lnSpc>
                <a:spcPts val="9240"/>
              </a:lnSpc>
              <a:spcBef>
                <a:spcPct val="0"/>
              </a:spcBef>
            </a:pPr>
            <a:r>
              <a:rPr lang="en-US" b="true" sz="7700">
                <a:solidFill>
                  <a:srgbClr val="FFFFFF"/>
                </a:solidFill>
                <a:latin typeface="Open Sans Bold"/>
                <a:ea typeface="Open Sans Bold"/>
                <a:cs typeface="Open Sans Bold"/>
                <a:sym typeface="Open Sans Bold"/>
              </a:rPr>
              <a:t>Other Severity 3 and 4 Violations</a:t>
            </a:r>
          </a:p>
        </p:txBody>
      </p:sp>
      <p:sp>
        <p:nvSpPr>
          <p:cNvPr name="TextBox 3" id="3"/>
          <p:cNvSpPr txBox="true"/>
          <p:nvPr/>
        </p:nvSpPr>
        <p:spPr>
          <a:xfrm rot="0">
            <a:off x="1028700" y="2504838"/>
            <a:ext cx="16230600" cy="1541145"/>
          </a:xfrm>
          <a:prstGeom prst="rect">
            <a:avLst/>
          </a:prstGeom>
        </p:spPr>
        <p:txBody>
          <a:bodyPr anchor="t" rtlCol="false" tIns="0" lIns="0" bIns="0" rIns="0">
            <a:spAutoFit/>
          </a:bodyPr>
          <a:lstStyle/>
          <a:p>
            <a:pPr algn="l">
              <a:lnSpc>
                <a:spcPts val="4199"/>
              </a:lnSpc>
            </a:pPr>
            <a:r>
              <a:rPr lang="en-US" sz="2799">
                <a:solidFill>
                  <a:srgbClr val="FFFFFF"/>
                </a:solidFill>
                <a:latin typeface="Open Sans"/>
                <a:ea typeface="Open Sans"/>
                <a:cs typeface="Open Sans"/>
                <a:sym typeface="Open Sans"/>
              </a:rPr>
              <a:t>Violation 20: Added a button to leave a joined Crawl.</a:t>
            </a:r>
          </a:p>
          <a:p>
            <a:pPr algn="l">
              <a:lnSpc>
                <a:spcPts val="4199"/>
              </a:lnSpc>
            </a:pPr>
          </a:p>
          <a:p>
            <a:pPr algn="l" marL="0" indent="0" lvl="0">
              <a:lnSpc>
                <a:spcPts val="4199"/>
              </a:lnSpc>
              <a:spcBef>
                <a:spcPct val="0"/>
              </a:spcBef>
            </a:pPr>
            <a:r>
              <a:rPr lang="en-US" sz="2799">
                <a:solidFill>
                  <a:srgbClr val="FFFFFF"/>
                </a:solidFill>
                <a:latin typeface="Open Sans"/>
                <a:ea typeface="Open Sans"/>
                <a:cs typeface="Open Sans"/>
                <a:sym typeface="Open Sans"/>
              </a:rPr>
              <a:t>Violation 21: Route view shows the order of stores you go to.</a:t>
            </a:r>
          </a:p>
        </p:txBody>
      </p:sp>
    </p:spTree>
  </p:cSld>
  <p:clrMapOvr>
    <a:masterClrMapping/>
  </p:clrMapOvr>
  <p:transition spd="slow">
    <p:push dir="l"/>
  </p:transition>
</p:sld>
</file>

<file path=ppt/slides/slide25.xml><?xml version="1.0" encoding="utf-8"?>
<p:sld xmlns:p="http://schemas.openxmlformats.org/presentationml/2006/main" xmlns:a="http://schemas.openxmlformats.org/drawingml/2006/main">
  <p:cSld>
    <p:bg>
      <p:bgPr>
        <a:solidFill>
          <a:srgbClr val="2A1A2F"/>
        </a:solidFill>
      </p:bgPr>
    </p:bg>
    <p:spTree>
      <p:nvGrpSpPr>
        <p:cNvPr id="1" name=""/>
        <p:cNvGrpSpPr/>
        <p:nvPr/>
      </p:nvGrpSpPr>
      <p:grpSpPr>
        <a:xfrm>
          <a:off x="0" y="0"/>
          <a:ext cx="0" cy="0"/>
          <a:chOff x="0" y="0"/>
          <a:chExt cx="0" cy="0"/>
        </a:xfrm>
      </p:grpSpPr>
      <p:sp>
        <p:nvSpPr>
          <p:cNvPr name="TextBox 2" id="2"/>
          <p:cNvSpPr txBox="true"/>
          <p:nvPr/>
        </p:nvSpPr>
        <p:spPr>
          <a:xfrm rot="0">
            <a:off x="1028700" y="1028700"/>
            <a:ext cx="16230600" cy="2343150"/>
          </a:xfrm>
          <a:prstGeom prst="rect">
            <a:avLst/>
          </a:prstGeom>
        </p:spPr>
        <p:txBody>
          <a:bodyPr anchor="t" rtlCol="false" tIns="0" lIns="0" bIns="0" rIns="0">
            <a:spAutoFit/>
          </a:bodyPr>
          <a:lstStyle/>
          <a:p>
            <a:pPr algn="ctr">
              <a:lnSpc>
                <a:spcPts val="9240"/>
              </a:lnSpc>
            </a:pPr>
            <a:r>
              <a:rPr lang="en-US" sz="7700" b="true">
                <a:solidFill>
                  <a:srgbClr val="FFFFFF"/>
                </a:solidFill>
                <a:latin typeface="Open Sans Bold"/>
                <a:ea typeface="Open Sans Bold"/>
                <a:cs typeface="Open Sans Bold"/>
                <a:sym typeface="Open Sans Bold"/>
              </a:rPr>
              <a:t> Severity 3 and 4 Violations </a:t>
            </a:r>
          </a:p>
          <a:p>
            <a:pPr algn="ctr" marL="0" indent="0" lvl="0">
              <a:lnSpc>
                <a:spcPts val="9240"/>
              </a:lnSpc>
              <a:spcBef>
                <a:spcPct val="0"/>
              </a:spcBef>
            </a:pPr>
            <a:r>
              <a:rPr lang="en-US" b="true" sz="7700">
                <a:solidFill>
                  <a:srgbClr val="FFFFFF"/>
                </a:solidFill>
                <a:latin typeface="Open Sans Bold"/>
                <a:ea typeface="Open Sans Bold"/>
                <a:cs typeface="Open Sans Bold"/>
                <a:sym typeface="Open Sans Bold"/>
              </a:rPr>
              <a:t>Not Addressed</a:t>
            </a:r>
          </a:p>
        </p:txBody>
      </p:sp>
      <p:sp>
        <p:nvSpPr>
          <p:cNvPr name="TextBox 3" id="3"/>
          <p:cNvSpPr txBox="true"/>
          <p:nvPr/>
        </p:nvSpPr>
        <p:spPr>
          <a:xfrm rot="0">
            <a:off x="1028700" y="3554567"/>
            <a:ext cx="16230600" cy="5732145"/>
          </a:xfrm>
          <a:prstGeom prst="rect">
            <a:avLst/>
          </a:prstGeom>
        </p:spPr>
        <p:txBody>
          <a:bodyPr anchor="t" rtlCol="false" tIns="0" lIns="0" bIns="0" rIns="0">
            <a:spAutoFit/>
          </a:bodyPr>
          <a:lstStyle/>
          <a:p>
            <a:pPr algn="l">
              <a:lnSpc>
                <a:spcPts val="4199"/>
              </a:lnSpc>
            </a:pPr>
            <a:r>
              <a:rPr lang="en-US" sz="2799">
                <a:solidFill>
                  <a:srgbClr val="FFFFFF"/>
                </a:solidFill>
                <a:latin typeface="Open Sans"/>
                <a:ea typeface="Open Sans"/>
                <a:cs typeface="Open Sans"/>
                <a:sym typeface="Open Sans"/>
              </a:rPr>
              <a:t>Violation 16: Users cannot see all participants of a crawl by design, to preserve the privacy of Crawlers who are not in their friends list. We choose not to implement the proposed solution of showing all identities; however, we will pay extra attention to implementing other safety features to mitigate potential dangers.</a:t>
            </a:r>
          </a:p>
          <a:p>
            <a:pPr algn="l">
              <a:lnSpc>
                <a:spcPts val="4199"/>
              </a:lnSpc>
            </a:pPr>
            <a:r>
              <a:rPr lang="en-US" sz="2799">
                <a:solidFill>
                  <a:srgbClr val="FFFFFF"/>
                </a:solidFill>
                <a:latin typeface="Open Sans"/>
                <a:ea typeface="Open Sans"/>
                <a:cs typeface="Open Sans"/>
                <a:sym typeface="Open Sans"/>
              </a:rPr>
              <a:t> </a:t>
            </a:r>
          </a:p>
          <a:p>
            <a:pPr algn="l">
              <a:lnSpc>
                <a:spcPts val="4199"/>
              </a:lnSpc>
            </a:pPr>
            <a:r>
              <a:rPr lang="en-US" sz="2799">
                <a:solidFill>
                  <a:srgbClr val="FFFFFF"/>
                </a:solidFill>
                <a:latin typeface="Open Sans"/>
                <a:ea typeface="Open Sans"/>
                <a:cs typeface="Open Sans"/>
                <a:sym typeface="Open Sans"/>
              </a:rPr>
              <a:t>Violation 28: We decided not to add a progress bar/step counter because there are only 3 short steps, and we believe it would add clutter to the design.</a:t>
            </a:r>
          </a:p>
          <a:p>
            <a:pPr algn="l">
              <a:lnSpc>
                <a:spcPts val="4199"/>
              </a:lnSpc>
            </a:pPr>
          </a:p>
          <a:p>
            <a:pPr algn="l" marL="0" indent="0" lvl="0">
              <a:lnSpc>
                <a:spcPts val="4199"/>
              </a:lnSpc>
              <a:spcBef>
                <a:spcPct val="0"/>
              </a:spcBef>
            </a:pPr>
            <a:r>
              <a:rPr lang="en-US" sz="2799">
                <a:solidFill>
                  <a:srgbClr val="FFFFFF"/>
                </a:solidFill>
                <a:latin typeface="Open Sans"/>
                <a:ea typeface="Open Sans"/>
                <a:cs typeface="Open Sans"/>
                <a:sym typeface="Open Sans"/>
              </a:rPr>
              <a:t>Violation 41: Feedback from our testing reveals that our task flows are easy to navigate. We will revisit adding onboarding for the task flows if we receive further feedback that our task flows are confusing.</a:t>
            </a:r>
          </a:p>
        </p:txBody>
      </p:sp>
    </p:spTree>
  </p:cSld>
  <p:clrMapOvr>
    <a:masterClrMapping/>
  </p:clrMapOvr>
  <p:transition spd="slow">
    <p:push dir="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DAG5Qk0oz7k</dc:identifier>
  <dcterms:modified xsi:type="dcterms:W3CDTF">2011-08-01T06:04:30Z</dcterms:modified>
  <cp:revision>1</cp:revision>
  <dc:title>ShopCrawl A8 Slides</dc:title>
</cp:coreProperties>
</file>